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3"/>
  </p:notesMasterIdLst>
  <p:sldIdLst>
    <p:sldId id="256" r:id="rId3"/>
    <p:sldId id="1707" r:id="rId4"/>
    <p:sldId id="258" r:id="rId5"/>
    <p:sldId id="1713" r:id="rId6"/>
    <p:sldId id="1708" r:id="rId7"/>
    <p:sldId id="257" r:id="rId8"/>
    <p:sldId id="1778" r:id="rId9"/>
    <p:sldId id="259" r:id="rId10"/>
    <p:sldId id="1709" r:id="rId11"/>
    <p:sldId id="1715" r:id="rId12"/>
    <p:sldId id="1710" r:id="rId13"/>
    <p:sldId id="1716" r:id="rId14"/>
    <p:sldId id="1711" r:id="rId15"/>
    <p:sldId id="1717" r:id="rId16"/>
    <p:sldId id="1768" r:id="rId17"/>
    <p:sldId id="1722" r:id="rId18"/>
    <p:sldId id="1723" r:id="rId19"/>
    <p:sldId id="1726" r:id="rId20"/>
    <p:sldId id="1724" r:id="rId21"/>
    <p:sldId id="1725" r:id="rId22"/>
    <p:sldId id="1731" r:id="rId23"/>
    <p:sldId id="1727" r:id="rId24"/>
    <p:sldId id="1732" r:id="rId25"/>
    <p:sldId id="1733" r:id="rId26"/>
    <p:sldId id="1743" r:id="rId27"/>
    <p:sldId id="1745" r:id="rId28"/>
    <p:sldId id="1744" r:id="rId29"/>
    <p:sldId id="1730" r:id="rId30"/>
    <p:sldId id="1721" r:id="rId31"/>
    <p:sldId id="1746" r:id="rId32"/>
    <p:sldId id="1747" r:id="rId33"/>
    <p:sldId id="1750" r:id="rId34"/>
    <p:sldId id="1752" r:id="rId35"/>
    <p:sldId id="1751" r:id="rId36"/>
    <p:sldId id="1748" r:id="rId37"/>
    <p:sldId id="1754" r:id="rId38"/>
    <p:sldId id="1753" r:id="rId39"/>
    <p:sldId id="1749" r:id="rId40"/>
    <p:sldId id="1776" r:id="rId41"/>
    <p:sldId id="1755" r:id="rId42"/>
    <p:sldId id="1756" r:id="rId43"/>
    <p:sldId id="1757" r:id="rId44"/>
    <p:sldId id="1758" r:id="rId45"/>
    <p:sldId id="1759" r:id="rId46"/>
    <p:sldId id="1760" r:id="rId47"/>
    <p:sldId id="1766" r:id="rId48"/>
    <p:sldId id="1777" r:id="rId49"/>
    <p:sldId id="1712" r:id="rId50"/>
    <p:sldId id="1718" r:id="rId51"/>
    <p:sldId id="261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a 陳" initials="r陳" lastIdx="1" clrIdx="0">
    <p:extLst>
      <p:ext uri="{19B8F6BF-5375-455C-9EA6-DF929625EA0E}">
        <p15:presenceInfo xmlns:p15="http://schemas.microsoft.com/office/powerpoint/2012/main" userId="1b89810fd59af0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495ADB"/>
    <a:srgbClr val="EBF6FC"/>
    <a:srgbClr val="36A9AC"/>
    <a:srgbClr val="D61E42"/>
    <a:srgbClr val="A80C26"/>
    <a:srgbClr val="2261A6"/>
    <a:srgbClr val="DF2736"/>
    <a:srgbClr val="E6E6E6"/>
    <a:srgbClr val="544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5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208" y="6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6FFD52E8-C5B8-483E-AFFE-7AA91E9476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259687" y="3012211"/>
            <a:ext cx="5787426" cy="608032"/>
          </a:xfrm>
        </p:spPr>
        <p:txBody>
          <a:bodyPr anchor="t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259687" y="1567543"/>
            <a:ext cx="5787426" cy="1421844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4179076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4487628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9575CE9-53FA-4008-9A98-4AEE6CF4A9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64413" y="2333625"/>
            <a:ext cx="4546600" cy="1092879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09EDECF-04DB-4252-872D-09A4EDD6D0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85" y="0"/>
            <a:ext cx="1218963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83363"/>
            <a:ext cx="3985202" cy="11792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796597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410746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171438" marR="0" lvl="0" indent="-171438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1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97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91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94082" y="3173649"/>
            <a:ext cx="7090610" cy="1421844"/>
          </a:xfrm>
        </p:spPr>
        <p:txBody>
          <a:bodyPr>
            <a:noAutofit/>
          </a:bodyPr>
          <a:lstStyle/>
          <a:p>
            <a:pPr algn="ctr"/>
            <a:r>
              <a:rPr lang="zh-TW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兒少保護案件之精準派案</a:t>
            </a:r>
            <a:endParaRPr lang="zh-CN" alt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265772" y="5625797"/>
            <a:ext cx="3418921" cy="248371"/>
          </a:xfrm>
        </p:spPr>
        <p:txBody>
          <a:bodyPr/>
          <a:lstStyle/>
          <a:p>
            <a:r>
              <a:rPr lang="en-US" altLang="zh-CN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2018</a:t>
            </a:r>
            <a:r>
              <a:rPr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夏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資料英雄</a:t>
            </a:r>
            <a:endParaRPr lang="en-US" altLang="zh-CN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99B5111-79FF-AA44-898C-E51BEA8B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9" y="1217472"/>
            <a:ext cx="4255433" cy="10698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B79DDDA-1FB0-4B40-A902-15A6ED30E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91" y="1348523"/>
            <a:ext cx="567667" cy="6233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2520280-0644-7149-83BF-2C28100AF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454" y="146786"/>
            <a:ext cx="2371825" cy="2371825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69BA56C9-4833-E047-A682-E415AAE483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65771" y="6066673"/>
            <a:ext cx="3418921" cy="248371"/>
          </a:xfrm>
        </p:spPr>
        <p:txBody>
          <a:bodyPr/>
          <a:lstStyle/>
          <a:p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2018/10/28</a:t>
            </a: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 | Analysis Methods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044353-81DA-BC4B-B769-BEC122FE8048}"/>
              </a:ext>
            </a:extLst>
          </p:cNvPr>
          <p:cNvSpPr/>
          <p:nvPr/>
        </p:nvSpPr>
        <p:spPr>
          <a:xfrm>
            <a:off x="1360052" y="1710034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9D7731-D65F-5749-BF08-EF75AC19AA50}"/>
              </a:ext>
            </a:extLst>
          </p:cNvPr>
          <p:cNvSpPr/>
          <p:nvPr/>
        </p:nvSpPr>
        <p:spPr>
          <a:xfrm>
            <a:off x="1360052" y="4062463"/>
            <a:ext cx="7816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3A2A8E-BCB5-4048-A375-F8514E01B571}"/>
              </a:ext>
            </a:extLst>
          </p:cNvPr>
          <p:cNvSpPr/>
          <p:nvPr/>
        </p:nvSpPr>
        <p:spPr>
          <a:xfrm>
            <a:off x="2650433" y="2310456"/>
            <a:ext cx="45558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預測模型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(Tree-Based Models)</a:t>
            </a:r>
          </a:p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案情陳述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366B1A-6145-2549-9FB0-D9F96012901E}"/>
              </a:ext>
            </a:extLst>
          </p:cNvPr>
          <p:cNvSpPr/>
          <p:nvPr/>
        </p:nvSpPr>
        <p:spPr>
          <a:xfrm>
            <a:off x="2650433" y="4765131"/>
            <a:ext cx="3053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預測模型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449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96000" y="2876550"/>
            <a:ext cx="5072128" cy="1104900"/>
          </a:xfrm>
        </p:spPr>
        <p:txBody>
          <a:bodyPr anchor="b">
            <a:noAutofit/>
          </a:bodyPr>
          <a:lstStyle/>
          <a:p>
            <a:r>
              <a:rPr lang="en-US" altLang="zh-CN" sz="7200" dirty="0">
                <a:latin typeface="Calibri" panose="020F0502020204030204" pitchFamily="34" charset="0"/>
                <a:cs typeface="Calibri" panose="020F0502020204030204" pitchFamily="34" charset="0"/>
              </a:rPr>
              <a:t>Data Lists</a:t>
            </a:r>
            <a:endParaRPr lang="zh-CN" alt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4787139" y="2714558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967701" y="2779125"/>
            <a:ext cx="0" cy="1152144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4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 | Data Lists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C5DCB7-009C-E642-A3A1-C1A413614C33}"/>
              </a:ext>
            </a:extLst>
          </p:cNvPr>
          <p:cNvSpPr txBox="1"/>
          <p:nvPr/>
        </p:nvSpPr>
        <p:spPr>
          <a:xfrm>
            <a:off x="2845248" y="2380038"/>
            <a:ext cx="73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2400" b="1">
                <a:latin typeface="Heiti TC Medium" pitchFamily="2" charset="-128"/>
                <a:ea typeface="Heiti TC Medium" pitchFamily="2" charset="-128"/>
              </a:defRPr>
            </a:lvl1pPr>
          </a:lstStyle>
          <a:p>
            <a:pPr>
              <a:spcBef>
                <a:spcPts val="1200"/>
              </a:spcBef>
            </a:pP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年一類通報表資料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開案及未開案</a:t>
            </a:r>
            <a:r>
              <a:rPr lang="en-US" altLang="zh-CN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及關係人調查表，</a:t>
            </a: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20,165</a:t>
            </a: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筆。</a:t>
            </a:r>
            <a:endParaRPr lang="en-US" altLang="zh-TW" b="0" dirty="0">
              <a:solidFill>
                <a:srgbClr val="3E220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CDAB2B-6844-B94D-A5F3-9955D1F0927C}"/>
              </a:ext>
            </a:extLst>
          </p:cNvPr>
          <p:cNvSpPr/>
          <p:nvPr/>
        </p:nvSpPr>
        <p:spPr>
          <a:xfrm>
            <a:off x="1360052" y="1710034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3CB06A-C826-AC4F-A3FE-A478BF389558}"/>
              </a:ext>
            </a:extLst>
          </p:cNvPr>
          <p:cNvSpPr/>
          <p:nvPr/>
        </p:nvSpPr>
        <p:spPr>
          <a:xfrm>
            <a:off x="1360052" y="3999399"/>
            <a:ext cx="7816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950B9-9D94-5748-8313-659C29D27E6A}"/>
              </a:ext>
            </a:extLst>
          </p:cNvPr>
          <p:cNvSpPr txBox="1"/>
          <p:nvPr/>
        </p:nvSpPr>
        <p:spPr>
          <a:xfrm>
            <a:off x="2845248" y="4741762"/>
            <a:ext cx="73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2400" b="1">
                <a:latin typeface="Heiti TC Medium" pitchFamily="2" charset="-128"/>
                <a:ea typeface="Heiti TC Medium" pitchFamily="2" charset="-128"/>
              </a:defRPr>
            </a:lvl1pPr>
          </a:lstStyle>
          <a:p>
            <a:pPr marL="14288" indent="-14288">
              <a:spcBef>
                <a:spcPts val="1200"/>
              </a:spcBef>
            </a:pP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年一類被害人父母調查報告資料，共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13,621</a:t>
            </a:r>
            <a:r>
              <a:rPr lang="zh-CN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筆。</a:t>
            </a:r>
            <a:r>
              <a:rPr lang="en-US" altLang="zh-TW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lang="en-US" altLang="zh-CN" b="0" dirty="0">
                <a:solidFill>
                  <a:srgbClr val="3E22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0" dirty="0">
              <a:solidFill>
                <a:srgbClr val="3E220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245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96000" y="2635174"/>
            <a:ext cx="5072128" cy="1271872"/>
          </a:xfrm>
        </p:spPr>
        <p:txBody>
          <a:bodyPr anchor="b">
            <a:noAutofit/>
          </a:bodyPr>
          <a:lstStyle/>
          <a:p>
            <a:r>
              <a:rPr lang="en-US" altLang="zh-CN" sz="7200" dirty="0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endParaRPr lang="zh-CN" altLang="en-US" sz="7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4787139" y="2714558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967701" y="2779125"/>
            <a:ext cx="0" cy="1152144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8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0F5E3E-6FA7-1443-B6CD-109120F916B8}"/>
              </a:ext>
            </a:extLst>
          </p:cNvPr>
          <p:cNvSpPr/>
          <p:nvPr/>
        </p:nvSpPr>
        <p:spPr>
          <a:xfrm>
            <a:off x="1360052" y="1588546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0AA972-BA41-774A-81C3-37C2898D2344}"/>
              </a:ext>
            </a:extLst>
          </p:cNvPr>
          <p:cNvSpPr/>
          <p:nvPr/>
        </p:nvSpPr>
        <p:spPr>
          <a:xfrm>
            <a:off x="1360052" y="3999399"/>
            <a:ext cx="7816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C3980-44D0-A94B-A049-9D3D675133E3}"/>
              </a:ext>
            </a:extLst>
          </p:cNvPr>
          <p:cNvSpPr/>
          <p:nvPr/>
        </p:nvSpPr>
        <p:spPr>
          <a:xfrm>
            <a:off x="2894778" y="2173321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2CF693-00A8-2449-A947-42B3E921E254}"/>
              </a:ext>
            </a:extLst>
          </p:cNvPr>
          <p:cNvSpPr/>
          <p:nvPr/>
        </p:nvSpPr>
        <p:spPr>
          <a:xfrm>
            <a:off x="2894778" y="261719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AD1C1B-42F6-D748-9F03-DB4544BE04CC}"/>
              </a:ext>
            </a:extLst>
          </p:cNvPr>
          <p:cNvSpPr/>
          <p:nvPr/>
        </p:nvSpPr>
        <p:spPr>
          <a:xfrm>
            <a:off x="2894778" y="3062722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A0393-C550-E244-B1FF-823B97D10A02}"/>
              </a:ext>
            </a:extLst>
          </p:cNvPr>
          <p:cNvSpPr/>
          <p:nvPr/>
        </p:nvSpPr>
        <p:spPr>
          <a:xfrm>
            <a:off x="2894778" y="4657610"/>
            <a:ext cx="6120382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87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1BB7640D-E129-0A4A-AA14-4F60186A9A3D}"/>
              </a:ext>
            </a:extLst>
          </p:cNvPr>
          <p:cNvSpPr/>
          <p:nvPr/>
        </p:nvSpPr>
        <p:spPr>
          <a:xfrm>
            <a:off x="1004022" y="1366810"/>
            <a:ext cx="9161955" cy="2380437"/>
          </a:xfrm>
          <a:prstGeom prst="roundRect">
            <a:avLst>
              <a:gd name="adj" fmla="val 64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0F5E3E-6FA7-1443-B6CD-109120F916B8}"/>
              </a:ext>
            </a:extLst>
          </p:cNvPr>
          <p:cNvSpPr/>
          <p:nvPr/>
        </p:nvSpPr>
        <p:spPr>
          <a:xfrm>
            <a:off x="1360052" y="1588546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0AA972-BA41-774A-81C3-37C2898D2344}"/>
              </a:ext>
            </a:extLst>
          </p:cNvPr>
          <p:cNvSpPr/>
          <p:nvPr/>
        </p:nvSpPr>
        <p:spPr>
          <a:xfrm>
            <a:off x="1360052" y="3999399"/>
            <a:ext cx="7816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C3980-44D0-A94B-A049-9D3D675133E3}"/>
              </a:ext>
            </a:extLst>
          </p:cNvPr>
          <p:cNvSpPr/>
          <p:nvPr/>
        </p:nvSpPr>
        <p:spPr>
          <a:xfrm>
            <a:off x="2894778" y="2173321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2CF693-00A8-2449-A947-42B3E921E254}"/>
              </a:ext>
            </a:extLst>
          </p:cNvPr>
          <p:cNvSpPr/>
          <p:nvPr/>
        </p:nvSpPr>
        <p:spPr>
          <a:xfrm>
            <a:off x="2894778" y="261719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AD1C1B-42F6-D748-9F03-DB4544BE04CC}"/>
              </a:ext>
            </a:extLst>
          </p:cNvPr>
          <p:cNvSpPr/>
          <p:nvPr/>
        </p:nvSpPr>
        <p:spPr>
          <a:xfrm>
            <a:off x="2894778" y="3062722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A0393-C550-E244-B1FF-823B97D10A02}"/>
              </a:ext>
            </a:extLst>
          </p:cNvPr>
          <p:cNvSpPr/>
          <p:nvPr/>
        </p:nvSpPr>
        <p:spPr>
          <a:xfrm>
            <a:off x="2894778" y="4657610"/>
            <a:ext cx="6120382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75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FA4A0E-8BC2-8340-8E2F-EAFC79B0BB9C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61416C-AC6A-3543-9519-8C92563FEF83}"/>
              </a:ext>
            </a:extLst>
          </p:cNvPr>
          <p:cNvSpPr/>
          <p:nvPr/>
        </p:nvSpPr>
        <p:spPr>
          <a:xfrm>
            <a:off x="1204438" y="1628394"/>
            <a:ext cx="4622621" cy="73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36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73E026F-303E-9E4B-8957-8F54AC252C8C}"/>
              </a:ext>
            </a:extLst>
          </p:cNvPr>
          <p:cNvSpPr txBox="1">
            <a:spLocks/>
          </p:cNvSpPr>
          <p:nvPr/>
        </p:nvSpPr>
        <p:spPr>
          <a:xfrm>
            <a:off x="2104322" y="2763008"/>
            <a:ext cx="6336704" cy="1728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資料缺失性嚴重</a:t>
            </a: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cs typeface="Kaiti TC" charset="-120"/>
              </a:rPr>
              <a:t>CART</a:t>
            </a: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決策樹進行遺漏值預測</a:t>
            </a:r>
            <a:endParaRPr lang="en-US" altLang="zh-TW" dirty="0">
              <a:latin typeface="微軟正黑體" panose="020B0604030504040204" pitchFamily="34" charset="-120"/>
              <a:cs typeface="Kaiti TC" charset="-120"/>
            </a:endParaRP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關聯分析結果</a:t>
            </a:r>
          </a:p>
        </p:txBody>
      </p:sp>
    </p:spTree>
    <p:extLst>
      <p:ext uri="{BB962C8B-B14F-4D97-AF65-F5344CB8AC3E}">
        <p14:creationId xmlns:p14="http://schemas.microsoft.com/office/powerpoint/2010/main" val="16359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plot.png" descr="Rplot.png">
            <a:extLst>
              <a:ext uri="{FF2B5EF4-FFF2-40B4-BE49-F238E27FC236}">
                <a16:creationId xmlns:a16="http://schemas.microsoft.com/office/drawing/2014/main" id="{83D2BD12-D0E8-994B-B5D1-BF9219AE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2508"/>
          <a:stretch>
            <a:fillRect/>
          </a:stretch>
        </p:blipFill>
        <p:spPr>
          <a:xfrm>
            <a:off x="2159635" y="1473495"/>
            <a:ext cx="6798062" cy="455302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23CF853-C98B-3D4D-A959-F51DED56E1B2}"/>
              </a:ext>
            </a:extLst>
          </p:cNvPr>
          <p:cNvGrpSpPr/>
          <p:nvPr/>
        </p:nvGrpSpPr>
        <p:grpSpPr>
          <a:xfrm>
            <a:off x="3192908" y="6189863"/>
            <a:ext cx="6504700" cy="555710"/>
            <a:chOff x="3432748" y="6114913"/>
            <a:chExt cx="6504700" cy="555710"/>
          </a:xfrm>
        </p:grpSpPr>
        <p:sp>
          <p:nvSpPr>
            <p:cNvPr id="5" name="資料缺失性嚴重">
              <a:extLst>
                <a:ext uri="{FF2B5EF4-FFF2-40B4-BE49-F238E27FC236}">
                  <a16:creationId xmlns:a16="http://schemas.microsoft.com/office/drawing/2014/main" id="{0D932F77-8B4F-A94B-B2F0-504FDA606AD0}"/>
                </a:ext>
              </a:extLst>
            </p:cNvPr>
            <p:cNvSpPr txBox="1">
              <a:spLocks/>
            </p:cNvSpPr>
            <p:nvPr/>
          </p:nvSpPr>
          <p:spPr>
            <a:xfrm>
              <a:off x="3432748" y="6143413"/>
              <a:ext cx="2938072" cy="527210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資料缺失性嚴重</a:t>
              </a:r>
            </a:p>
          </p:txBody>
        </p:sp>
        <p:sp>
          <p:nvSpPr>
            <p:cNvPr id="6" name="20,165 obs.">
              <a:extLst>
                <a:ext uri="{FF2B5EF4-FFF2-40B4-BE49-F238E27FC236}">
                  <a16:creationId xmlns:a16="http://schemas.microsoft.com/office/drawing/2014/main" id="{5D0220E2-2A2D-E64A-814D-0685BF8CA24C}"/>
                </a:ext>
              </a:extLst>
            </p:cNvPr>
            <p:cNvSpPr txBox="1">
              <a:spLocks/>
            </p:cNvSpPr>
            <p:nvPr/>
          </p:nvSpPr>
          <p:spPr>
            <a:xfrm>
              <a:off x="6370820" y="6188384"/>
              <a:ext cx="3566628" cy="380270"/>
            </a:xfrm>
            <a:prstGeom prst="rect">
              <a:avLst/>
            </a:prstGeom>
          </p:spPr>
          <p:txBody>
            <a:bodyPr/>
            <a:lstStyle>
              <a:lvl1pPr marL="228589" indent="-228589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6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dirty="0"/>
                <a:t>20,165 obs.</a:t>
              </a:r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5F1F752-5EF2-274E-A593-FF180A89D5AC}"/>
                </a:ext>
              </a:extLst>
            </p:cNvPr>
            <p:cNvCxnSpPr/>
            <p:nvPr/>
          </p:nvCxnSpPr>
          <p:spPr>
            <a:xfrm>
              <a:off x="6220918" y="6114913"/>
              <a:ext cx="0" cy="52721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A7DACE7-287B-6443-BE05-5FB35673AF78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771EFD-14F6-1342-819A-68B45CE42A05}"/>
              </a:ext>
            </a:extLst>
          </p:cNvPr>
          <p:cNvSpPr/>
          <p:nvPr/>
        </p:nvSpPr>
        <p:spPr>
          <a:xfrm>
            <a:off x="7211945" y="713589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194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23CF853-C98B-3D4D-A959-F51DED56E1B2}"/>
              </a:ext>
            </a:extLst>
          </p:cNvPr>
          <p:cNvGrpSpPr/>
          <p:nvPr/>
        </p:nvGrpSpPr>
        <p:grpSpPr>
          <a:xfrm>
            <a:off x="2229569" y="6108899"/>
            <a:ext cx="7547982" cy="712887"/>
            <a:chOff x="2469409" y="6033949"/>
            <a:chExt cx="7547982" cy="712887"/>
          </a:xfrm>
        </p:grpSpPr>
        <p:sp>
          <p:nvSpPr>
            <p:cNvPr id="5" name="資料缺失性嚴重">
              <a:extLst>
                <a:ext uri="{FF2B5EF4-FFF2-40B4-BE49-F238E27FC236}">
                  <a16:creationId xmlns:a16="http://schemas.microsoft.com/office/drawing/2014/main" id="{0D932F77-8B4F-A94B-B2F0-504FDA606AD0}"/>
                </a:ext>
              </a:extLst>
            </p:cNvPr>
            <p:cNvSpPr txBox="1">
              <a:spLocks/>
            </p:cNvSpPr>
            <p:nvPr/>
          </p:nvSpPr>
          <p:spPr>
            <a:xfrm>
              <a:off x="2469409" y="6033949"/>
              <a:ext cx="3636588" cy="712887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TW" altLang="en-US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使用</a:t>
              </a:r>
              <a:r>
                <a:rPr lang="en" altLang="zh-TW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CART</a:t>
              </a:r>
              <a:r>
                <a:rPr lang="zh-TW" altLang="en-US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決策樹</a:t>
              </a:r>
            </a:p>
            <a:p>
              <a:pPr algn="r"/>
              <a:r>
                <a:rPr lang="zh-TW" altLang="en-US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進行遺漏值預測</a:t>
              </a:r>
            </a:p>
          </p:txBody>
        </p:sp>
        <p:sp>
          <p:nvSpPr>
            <p:cNvPr id="6" name="20,165 obs.">
              <a:extLst>
                <a:ext uri="{FF2B5EF4-FFF2-40B4-BE49-F238E27FC236}">
                  <a16:creationId xmlns:a16="http://schemas.microsoft.com/office/drawing/2014/main" id="{5D0220E2-2A2D-E64A-814D-0685BF8CA24C}"/>
                </a:ext>
              </a:extLst>
            </p:cNvPr>
            <p:cNvSpPr txBox="1">
              <a:spLocks/>
            </p:cNvSpPr>
            <p:nvPr/>
          </p:nvSpPr>
          <p:spPr>
            <a:xfrm>
              <a:off x="6450763" y="6229594"/>
              <a:ext cx="3566628" cy="380270"/>
            </a:xfrm>
            <a:prstGeom prst="rect">
              <a:avLst/>
            </a:prstGeom>
          </p:spPr>
          <p:txBody>
            <a:bodyPr/>
            <a:lstStyle>
              <a:lvl1pPr marL="228589" indent="-228589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6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dirty="0"/>
                <a:t>mice</a:t>
              </a:r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5F1F752-5EF2-274E-A593-FF180A89D5AC}"/>
                </a:ext>
              </a:extLst>
            </p:cNvPr>
            <p:cNvCxnSpPr/>
            <p:nvPr/>
          </p:nvCxnSpPr>
          <p:spPr>
            <a:xfrm>
              <a:off x="6220918" y="6114913"/>
              <a:ext cx="0" cy="52721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A7DACE7-287B-6443-BE05-5FB35673AF78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Rplot.png" descr="Rplot.png">
            <a:extLst>
              <a:ext uri="{FF2B5EF4-FFF2-40B4-BE49-F238E27FC236}">
                <a16:creationId xmlns:a16="http://schemas.microsoft.com/office/drawing/2014/main" id="{AE2C9A9A-57EC-4A49-8142-D42D89EF9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051" y="1224872"/>
            <a:ext cx="6263975" cy="481933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3DA2AC-1F5E-124C-811D-6501AF47D2D9}"/>
              </a:ext>
            </a:extLst>
          </p:cNvPr>
          <p:cNvSpPr/>
          <p:nvPr/>
        </p:nvSpPr>
        <p:spPr>
          <a:xfrm>
            <a:off x="7211945" y="713589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38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7DACE7-287B-6443-BE05-5FB35673AF78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Rplot.png" descr="Rplot.png">
            <a:extLst>
              <a:ext uri="{FF2B5EF4-FFF2-40B4-BE49-F238E27FC236}">
                <a16:creationId xmlns:a16="http://schemas.microsoft.com/office/drawing/2014/main" id="{8919DA62-E64C-5642-84EE-7C78A83AB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2054"/>
          <a:stretch>
            <a:fillRect/>
          </a:stretch>
        </p:blipFill>
        <p:spPr>
          <a:xfrm>
            <a:off x="2366304" y="1298364"/>
            <a:ext cx="5991713" cy="45151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295BF88E-F6E3-E841-B7AC-B2D79EE6537F}"/>
              </a:ext>
            </a:extLst>
          </p:cNvPr>
          <p:cNvGrpSpPr/>
          <p:nvPr/>
        </p:nvGrpSpPr>
        <p:grpSpPr>
          <a:xfrm>
            <a:off x="2229569" y="6108899"/>
            <a:ext cx="7547982" cy="712887"/>
            <a:chOff x="2469409" y="6033949"/>
            <a:chExt cx="7547982" cy="712887"/>
          </a:xfrm>
        </p:grpSpPr>
        <p:sp>
          <p:nvSpPr>
            <p:cNvPr id="16" name="資料缺失性嚴重">
              <a:extLst>
                <a:ext uri="{FF2B5EF4-FFF2-40B4-BE49-F238E27FC236}">
                  <a16:creationId xmlns:a16="http://schemas.microsoft.com/office/drawing/2014/main" id="{2260A14E-0AB9-8945-A736-86711BD6B870}"/>
                </a:ext>
              </a:extLst>
            </p:cNvPr>
            <p:cNvSpPr txBox="1">
              <a:spLocks/>
            </p:cNvSpPr>
            <p:nvPr/>
          </p:nvSpPr>
          <p:spPr>
            <a:xfrm>
              <a:off x="2469409" y="6033949"/>
              <a:ext cx="3636588" cy="712887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zh-TW" altLang="en-US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使用</a:t>
              </a:r>
              <a:r>
                <a:rPr lang="en" altLang="zh-TW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CART</a:t>
              </a:r>
              <a:r>
                <a:rPr lang="zh-TW" altLang="en-US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決策樹</a:t>
              </a:r>
            </a:p>
            <a:p>
              <a:pPr algn="r"/>
              <a:r>
                <a:rPr lang="zh-TW" altLang="en-US" sz="2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rPr>
                <a:t>進行遺漏值預測</a:t>
              </a:r>
            </a:p>
          </p:txBody>
        </p:sp>
        <p:sp>
          <p:nvSpPr>
            <p:cNvPr id="17" name="20,165 obs.">
              <a:extLst>
                <a:ext uri="{FF2B5EF4-FFF2-40B4-BE49-F238E27FC236}">
                  <a16:creationId xmlns:a16="http://schemas.microsoft.com/office/drawing/2014/main" id="{98BE211E-4FE3-674D-BD9C-2092AF47A21A}"/>
                </a:ext>
              </a:extLst>
            </p:cNvPr>
            <p:cNvSpPr txBox="1">
              <a:spLocks/>
            </p:cNvSpPr>
            <p:nvPr/>
          </p:nvSpPr>
          <p:spPr>
            <a:xfrm>
              <a:off x="6450763" y="6229594"/>
              <a:ext cx="3566628" cy="380270"/>
            </a:xfrm>
            <a:prstGeom prst="rect">
              <a:avLst/>
            </a:prstGeom>
          </p:spPr>
          <p:txBody>
            <a:bodyPr/>
            <a:lstStyle>
              <a:lvl1pPr marL="228589" indent="-228589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6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dirty="0"/>
                <a:t>mice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032FA2D-83B5-7848-A540-DF25C117EF10}"/>
                </a:ext>
              </a:extLst>
            </p:cNvPr>
            <p:cNvCxnSpPr/>
            <p:nvPr/>
          </p:nvCxnSpPr>
          <p:spPr>
            <a:xfrm>
              <a:off x="6220918" y="6114913"/>
              <a:ext cx="0" cy="52721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B516E05-B7DD-1E40-AFD7-A8DB614B714B}"/>
              </a:ext>
            </a:extLst>
          </p:cNvPr>
          <p:cNvSpPr/>
          <p:nvPr/>
        </p:nvSpPr>
        <p:spPr>
          <a:xfrm>
            <a:off x="7211945" y="713589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20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00972FC-C71F-914A-8264-1E5C9FAF1585}"/>
              </a:ext>
            </a:extLst>
          </p:cNvPr>
          <p:cNvGrpSpPr/>
          <p:nvPr/>
        </p:nvGrpSpPr>
        <p:grpSpPr>
          <a:xfrm>
            <a:off x="773723" y="1096865"/>
            <a:ext cx="9469617" cy="5081279"/>
            <a:chOff x="871691" y="1407110"/>
            <a:chExt cx="9469617" cy="5081279"/>
          </a:xfrm>
        </p:grpSpPr>
        <p:sp>
          <p:nvSpPr>
            <p:cNvPr id="3" name="ïsḷíḑè">
              <a:extLst>
                <a:ext uri="{FF2B5EF4-FFF2-40B4-BE49-F238E27FC236}">
                  <a16:creationId xmlns:a16="http://schemas.microsoft.com/office/drawing/2014/main" id="{BD223ABD-693F-BE42-8ECC-1F5296E79180}"/>
                </a:ext>
              </a:extLst>
            </p:cNvPr>
            <p:cNvSpPr/>
            <p:nvPr/>
          </p:nvSpPr>
          <p:spPr>
            <a:xfrm>
              <a:off x="871691" y="3014771"/>
              <a:ext cx="3962574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4" name="i$ļïďe">
              <a:extLst>
                <a:ext uri="{FF2B5EF4-FFF2-40B4-BE49-F238E27FC236}">
                  <a16:creationId xmlns:a16="http://schemas.microsoft.com/office/drawing/2014/main" id="{8D0F0BAD-69D7-6C4C-BE67-B26D3D7C4F3B}"/>
                </a:ext>
              </a:extLst>
            </p:cNvPr>
            <p:cNvSpPr/>
            <p:nvPr/>
          </p:nvSpPr>
          <p:spPr>
            <a:xfrm>
              <a:off x="5096840" y="4921414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72000" rIns="90000" bIns="46800" anchor="ctr" anchorCtr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5" name="îṡ1íḑé">
              <a:extLst>
                <a:ext uri="{FF2B5EF4-FFF2-40B4-BE49-F238E27FC236}">
                  <a16:creationId xmlns:a16="http://schemas.microsoft.com/office/drawing/2014/main" id="{D1EC696B-876D-694F-8ABF-23C18933FE7E}"/>
                </a:ext>
              </a:extLst>
            </p:cNvPr>
            <p:cNvSpPr/>
            <p:nvPr/>
          </p:nvSpPr>
          <p:spPr>
            <a:xfrm>
              <a:off x="5102279" y="4042838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72000" rIns="90000" bIns="46800" anchor="ctr" anchorCtr="1">
              <a:no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6" name="íśľíḍé">
              <a:extLst>
                <a:ext uri="{FF2B5EF4-FFF2-40B4-BE49-F238E27FC236}">
                  <a16:creationId xmlns:a16="http://schemas.microsoft.com/office/drawing/2014/main" id="{FAAC8C8E-7B0A-E247-85C4-D635FA2A9898}"/>
                </a:ext>
              </a:extLst>
            </p:cNvPr>
            <p:cNvSpPr/>
            <p:nvPr/>
          </p:nvSpPr>
          <p:spPr>
            <a:xfrm>
              <a:off x="5102279" y="3164262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72000" rIns="90000" bIns="46800" anchor="ctr" anchorCtr="1">
              <a:no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7" name="ïşḻíḋê">
              <a:extLst>
                <a:ext uri="{FF2B5EF4-FFF2-40B4-BE49-F238E27FC236}">
                  <a16:creationId xmlns:a16="http://schemas.microsoft.com/office/drawing/2014/main" id="{FCB8570A-90B0-8E48-9607-1F17855A5309}"/>
                </a:ext>
              </a:extLst>
            </p:cNvPr>
            <p:cNvSpPr/>
            <p:nvPr/>
          </p:nvSpPr>
          <p:spPr>
            <a:xfrm>
              <a:off x="5102279" y="2285686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72000" rIns="90000" bIns="46800" anchor="ctr" anchorCtr="1">
              <a:no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8" name="isḻïḋé">
              <a:extLst>
                <a:ext uri="{FF2B5EF4-FFF2-40B4-BE49-F238E27FC236}">
                  <a16:creationId xmlns:a16="http://schemas.microsoft.com/office/drawing/2014/main" id="{56EFCBF0-9CCD-3842-A4F1-76707CDD7E8C}"/>
                </a:ext>
              </a:extLst>
            </p:cNvPr>
            <p:cNvSpPr/>
            <p:nvPr/>
          </p:nvSpPr>
          <p:spPr>
            <a:xfrm>
              <a:off x="5102281" y="1407110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72000" rIns="90000" bIns="46800" anchor="ctr" anchorCtr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9" name="îṧļïďé">
              <a:extLst>
                <a:ext uri="{FF2B5EF4-FFF2-40B4-BE49-F238E27FC236}">
                  <a16:creationId xmlns:a16="http://schemas.microsoft.com/office/drawing/2014/main" id="{8EBBB9FA-190D-914E-8A89-B94828FA9984}"/>
                </a:ext>
              </a:extLst>
            </p:cNvPr>
            <p:cNvSpPr txBox="1"/>
            <p:nvPr/>
          </p:nvSpPr>
          <p:spPr>
            <a:xfrm>
              <a:off x="5808396" y="1419985"/>
              <a:ext cx="3962574" cy="588026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en-US" altLang="zh-CN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Team Introduction</a:t>
              </a:r>
              <a:endPara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FCF1DAAE-B0DF-324E-B696-227BF9E2D9F7}"/>
                </a:ext>
              </a:extLst>
            </p:cNvPr>
            <p:cNvCxnSpPr/>
            <p:nvPr/>
          </p:nvCxnSpPr>
          <p:spPr>
            <a:xfrm>
              <a:off x="5771820" y="2106227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200114B7-04A1-D042-82D4-A5BDFA464B87}"/>
                </a:ext>
              </a:extLst>
            </p:cNvPr>
            <p:cNvCxnSpPr/>
            <p:nvPr/>
          </p:nvCxnSpPr>
          <p:spPr>
            <a:xfrm>
              <a:off x="5771820" y="3030152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EF9AB41F-2C3F-A64A-9BC8-526DC898768D}"/>
                </a:ext>
              </a:extLst>
            </p:cNvPr>
            <p:cNvCxnSpPr/>
            <p:nvPr/>
          </p:nvCxnSpPr>
          <p:spPr>
            <a:xfrm>
              <a:off x="5771820" y="3954077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DA5CC934-7349-3442-B4F4-7DAA8513F440}"/>
                </a:ext>
              </a:extLst>
            </p:cNvPr>
            <p:cNvCxnSpPr/>
            <p:nvPr/>
          </p:nvCxnSpPr>
          <p:spPr>
            <a:xfrm>
              <a:off x="5771820" y="4811327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$ļïďe">
              <a:extLst>
                <a:ext uri="{FF2B5EF4-FFF2-40B4-BE49-F238E27FC236}">
                  <a16:creationId xmlns:a16="http://schemas.microsoft.com/office/drawing/2014/main" id="{AF46B19F-73DD-2B48-8FB3-C8CE0BE61BF6}"/>
                </a:ext>
              </a:extLst>
            </p:cNvPr>
            <p:cNvSpPr/>
            <p:nvPr/>
          </p:nvSpPr>
          <p:spPr>
            <a:xfrm>
              <a:off x="5096840" y="5811740"/>
              <a:ext cx="624349" cy="624349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72000" rIns="90000" bIns="46800" anchor="ctr" anchorCtr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cxnSp>
          <p:nvCxnSpPr>
            <p:cNvPr id="15" name="直接连接符 25">
              <a:extLst>
                <a:ext uri="{FF2B5EF4-FFF2-40B4-BE49-F238E27FC236}">
                  <a16:creationId xmlns:a16="http://schemas.microsoft.com/office/drawing/2014/main" id="{9261F7FA-60F5-7848-94FC-7826DA4FA775}"/>
                </a:ext>
              </a:extLst>
            </p:cNvPr>
            <p:cNvCxnSpPr/>
            <p:nvPr/>
          </p:nvCxnSpPr>
          <p:spPr>
            <a:xfrm>
              <a:off x="5771820" y="5701653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ṧļïďé">
              <a:extLst>
                <a:ext uri="{FF2B5EF4-FFF2-40B4-BE49-F238E27FC236}">
                  <a16:creationId xmlns:a16="http://schemas.microsoft.com/office/drawing/2014/main" id="{DEFFF4B2-26E0-914B-84A5-AA6DE3E948DD}"/>
                </a:ext>
              </a:extLst>
            </p:cNvPr>
            <p:cNvSpPr txBox="1"/>
            <p:nvPr/>
          </p:nvSpPr>
          <p:spPr>
            <a:xfrm>
              <a:off x="5808396" y="2321451"/>
              <a:ext cx="3962574" cy="588026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en-US" altLang="zh-CN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Problem Statement</a:t>
              </a:r>
              <a:endPara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îṧļïďé">
              <a:extLst>
                <a:ext uri="{FF2B5EF4-FFF2-40B4-BE49-F238E27FC236}">
                  <a16:creationId xmlns:a16="http://schemas.microsoft.com/office/drawing/2014/main" id="{F02519C1-659C-274C-A789-D45E81AC154D}"/>
                </a:ext>
              </a:extLst>
            </p:cNvPr>
            <p:cNvSpPr txBox="1"/>
            <p:nvPr/>
          </p:nvSpPr>
          <p:spPr>
            <a:xfrm>
              <a:off x="5808396" y="3237752"/>
              <a:ext cx="3962574" cy="588026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en-US" altLang="zh-CN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Analysis Methods</a:t>
              </a:r>
              <a:endPara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îṧļïďé">
              <a:extLst>
                <a:ext uri="{FF2B5EF4-FFF2-40B4-BE49-F238E27FC236}">
                  <a16:creationId xmlns:a16="http://schemas.microsoft.com/office/drawing/2014/main" id="{C9FA6229-8A87-084B-9CA6-7D1789FF9F06}"/>
                </a:ext>
              </a:extLst>
            </p:cNvPr>
            <p:cNvSpPr txBox="1"/>
            <p:nvPr/>
          </p:nvSpPr>
          <p:spPr>
            <a:xfrm>
              <a:off x="5808396" y="4095001"/>
              <a:ext cx="3962574" cy="588026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en-US" altLang="zh-CN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Lists</a:t>
              </a:r>
              <a:endPara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îṧļïďé">
              <a:extLst>
                <a:ext uri="{FF2B5EF4-FFF2-40B4-BE49-F238E27FC236}">
                  <a16:creationId xmlns:a16="http://schemas.microsoft.com/office/drawing/2014/main" id="{685532CB-FB41-7246-9CAB-BFEEAC9ABA01}"/>
                </a:ext>
              </a:extLst>
            </p:cNvPr>
            <p:cNvSpPr txBox="1"/>
            <p:nvPr/>
          </p:nvSpPr>
          <p:spPr>
            <a:xfrm>
              <a:off x="5808396" y="5010038"/>
              <a:ext cx="3962574" cy="588026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en-US" altLang="zh-CN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Findings</a:t>
              </a:r>
              <a:endPara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îṧļïďé">
              <a:extLst>
                <a:ext uri="{FF2B5EF4-FFF2-40B4-BE49-F238E27FC236}">
                  <a16:creationId xmlns:a16="http://schemas.microsoft.com/office/drawing/2014/main" id="{05C342D4-EAEC-F24E-A6FD-9409AB6B91D2}"/>
                </a:ext>
              </a:extLst>
            </p:cNvPr>
            <p:cNvSpPr txBox="1"/>
            <p:nvPr/>
          </p:nvSpPr>
          <p:spPr>
            <a:xfrm>
              <a:off x="5808396" y="5900363"/>
              <a:ext cx="3962574" cy="588026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en-US" altLang="zh-CN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Conclusions</a:t>
              </a:r>
              <a:endPara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10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7DACE7-287B-6443-BE05-5FB35673AF78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平均開案率：25%">
            <a:extLst>
              <a:ext uri="{FF2B5EF4-FFF2-40B4-BE49-F238E27FC236}">
                <a16:creationId xmlns:a16="http://schemas.microsoft.com/office/drawing/2014/main" id="{31046646-F862-0C4F-A507-29058F09B526}"/>
              </a:ext>
            </a:extLst>
          </p:cNvPr>
          <p:cNvSpPr txBox="1"/>
          <p:nvPr/>
        </p:nvSpPr>
        <p:spPr>
          <a:xfrm>
            <a:off x="8588746" y="2091214"/>
            <a:ext cx="2802049" cy="32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  <a:spcBef>
                <a:spcPts val="4200"/>
              </a:spcBef>
              <a:defRPr sz="2600" b="1">
                <a:solidFill>
                  <a:srgbClr val="929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平均開案率：25%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90D7939-4DDF-A440-B3AB-8A51143BC2E1}"/>
              </a:ext>
            </a:extLst>
          </p:cNvPr>
          <p:cNvGrpSpPr/>
          <p:nvPr/>
        </p:nvGrpSpPr>
        <p:grpSpPr>
          <a:xfrm>
            <a:off x="197700" y="2695928"/>
            <a:ext cx="11177021" cy="3998626"/>
            <a:chOff x="179771" y="2660070"/>
            <a:chExt cx="11177021" cy="3998626"/>
          </a:xfrm>
        </p:grpSpPr>
        <p:pic>
          <p:nvPicPr>
            <p:cNvPr id="11" name="Screen Shot 2018-10-16 at 4.25.07 PM.png" descr="Screen Shot 2018-10-16 at 4.25.07 PM.png">
              <a:extLst>
                <a:ext uri="{FF2B5EF4-FFF2-40B4-BE49-F238E27FC236}">
                  <a16:creationId xmlns:a16="http://schemas.microsoft.com/office/drawing/2014/main" id="{8651612D-A04D-7147-A3E7-46DC8B74E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85996" y="3857878"/>
              <a:ext cx="10120014" cy="19137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EVALITEM01: 第三評估指標第一層（Ａ: 身體虐待樣態）">
              <a:extLst>
                <a:ext uri="{FF2B5EF4-FFF2-40B4-BE49-F238E27FC236}">
                  <a16:creationId xmlns:a16="http://schemas.microsoft.com/office/drawing/2014/main" id="{BACFEA31-337A-3F4A-A785-FC70D77BE861}"/>
                </a:ext>
              </a:extLst>
            </p:cNvPr>
            <p:cNvSpPr txBox="1"/>
            <p:nvPr/>
          </p:nvSpPr>
          <p:spPr>
            <a:xfrm>
              <a:off x="179771" y="2813560"/>
              <a:ext cx="4938853" cy="1640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0000"/>
                </a:lnSpc>
                <a:spcBef>
                  <a:spcPts val="4200"/>
                </a:spcBef>
                <a:defRPr sz="1500" b="1">
                  <a:solidFill>
                    <a:srgbClr val="009193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EVALITEM01: </a:t>
              </a:r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第三評估指標第一層（Ａ</a:t>
              </a: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: </a:t>
              </a:r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身體虐待樣態</a:t>
              </a: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）</a:t>
              </a: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C805A6C7-A896-7F45-9329-6C4884395C17}"/>
                </a:ext>
              </a:extLst>
            </p:cNvPr>
            <p:cNvSpPr/>
            <p:nvPr/>
          </p:nvSpPr>
          <p:spPr>
            <a:xfrm>
              <a:off x="2109437" y="3071685"/>
              <a:ext cx="228452" cy="91145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5" name="EVAL01: 兒少先前是否有遭受父母、監護人、實際照顧之人或其他家庭成員虐待 、不當對待或疏忽的紀錄(含兒少保護、高風險家庭通報)？ （Y: 是）">
              <a:extLst>
                <a:ext uri="{FF2B5EF4-FFF2-40B4-BE49-F238E27FC236}">
                  <a16:creationId xmlns:a16="http://schemas.microsoft.com/office/drawing/2014/main" id="{E8C39614-FDD4-D64D-B538-E6266CCD3A6F}"/>
                </a:ext>
              </a:extLst>
            </p:cNvPr>
            <p:cNvSpPr txBox="1"/>
            <p:nvPr/>
          </p:nvSpPr>
          <p:spPr>
            <a:xfrm>
              <a:off x="5118624" y="2660070"/>
              <a:ext cx="6238168" cy="5847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noAutofit/>
            </a:bodyPr>
            <a:lstStyle/>
            <a:p>
              <a:pPr algn="l">
                <a:spcBef>
                  <a:spcPts val="4200"/>
                </a:spcBef>
                <a:defRPr sz="1500" b="1">
                  <a:solidFill>
                    <a:srgbClr val="009193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EVAL01: </a:t>
              </a:r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兒少先前是否有遭受父母、監護人、實際照顧之人或其他家庭成員虐待</a:t>
              </a:r>
              <a:b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、</a:t>
              </a:r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不當對待或疏忽的紀錄</a:t>
              </a: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含兒少保護、高風險家庭通報</a:t>
              </a: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)？ （Y: </a:t>
              </a:r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是</a:t>
              </a:r>
              <a:r>
                <a:rPr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）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078A493-00E8-2547-A01F-CF2735425ED0}"/>
                </a:ext>
              </a:extLst>
            </p:cNvPr>
            <p:cNvSpPr/>
            <p:nvPr/>
          </p:nvSpPr>
          <p:spPr>
            <a:xfrm flipH="1">
              <a:off x="3959007" y="3094895"/>
              <a:ext cx="1362115" cy="872380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7" name="通報日期是否在週末">
              <a:extLst>
                <a:ext uri="{FF2B5EF4-FFF2-40B4-BE49-F238E27FC236}">
                  <a16:creationId xmlns:a16="http://schemas.microsoft.com/office/drawing/2014/main" id="{C3BF9821-8CDF-9649-933E-4E510E5BED45}"/>
                </a:ext>
              </a:extLst>
            </p:cNvPr>
            <p:cNvSpPr txBox="1"/>
            <p:nvPr/>
          </p:nvSpPr>
          <p:spPr>
            <a:xfrm>
              <a:off x="5371303" y="3544341"/>
              <a:ext cx="1833835" cy="1640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0000"/>
                </a:lnSpc>
                <a:spcBef>
                  <a:spcPts val="4200"/>
                </a:spcBef>
                <a:defRPr sz="1500" b="1">
                  <a:solidFill>
                    <a:srgbClr val="009193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通報日期是否在週末</a:t>
              </a:r>
              <a:endParaRPr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1B9C74A8-32B3-954C-B616-25200F6086DC}"/>
                </a:ext>
              </a:extLst>
            </p:cNvPr>
            <p:cNvSpPr/>
            <p:nvPr/>
          </p:nvSpPr>
          <p:spPr>
            <a:xfrm flipH="1">
              <a:off x="4487512" y="3737889"/>
              <a:ext cx="884536" cy="738096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9" name="母親-家暴受虐者紀錄Y 家暴施虐者紀錄N">
              <a:extLst>
                <a:ext uri="{FF2B5EF4-FFF2-40B4-BE49-F238E27FC236}">
                  <a16:creationId xmlns:a16="http://schemas.microsoft.com/office/drawing/2014/main" id="{FB41F9A3-8E52-FA47-8165-4F197C6B92BB}"/>
                </a:ext>
              </a:extLst>
            </p:cNvPr>
            <p:cNvSpPr txBox="1"/>
            <p:nvPr/>
          </p:nvSpPr>
          <p:spPr>
            <a:xfrm>
              <a:off x="5384369" y="6133138"/>
              <a:ext cx="3589124" cy="1640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0000"/>
                </a:lnSpc>
                <a:spcBef>
                  <a:spcPts val="4200"/>
                </a:spcBef>
                <a:defRPr sz="1500" b="1">
                  <a:solidFill>
                    <a:srgbClr val="009193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母親-家暴受虐者紀錄Y 家暴施虐者紀錄N</a:t>
              </a: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AF82D0FA-7847-B04A-B821-F3F07021DDD2}"/>
                </a:ext>
              </a:extLst>
            </p:cNvPr>
            <p:cNvSpPr/>
            <p:nvPr/>
          </p:nvSpPr>
          <p:spPr>
            <a:xfrm flipH="1" flipV="1">
              <a:off x="4395494" y="4939552"/>
              <a:ext cx="1066743" cy="1130857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1" name="受理日期是否落在週末結束後1天">
              <a:extLst>
                <a:ext uri="{FF2B5EF4-FFF2-40B4-BE49-F238E27FC236}">
                  <a16:creationId xmlns:a16="http://schemas.microsoft.com/office/drawing/2014/main" id="{DA597A33-B6C2-764E-AF09-7B6AD553809B}"/>
                </a:ext>
              </a:extLst>
            </p:cNvPr>
            <p:cNvSpPr txBox="1"/>
            <p:nvPr/>
          </p:nvSpPr>
          <p:spPr>
            <a:xfrm>
              <a:off x="5453309" y="6494677"/>
              <a:ext cx="2909451" cy="1640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0000"/>
                </a:lnSpc>
                <a:spcBef>
                  <a:spcPts val="4200"/>
                </a:spcBef>
                <a:defRPr sz="1500" b="1">
                  <a:solidFill>
                    <a:srgbClr val="009193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r>
                <a:rPr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受理日期是否落在週末結束後1天</a:t>
              </a: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6C5B1D1C-6FC6-9F4D-B76E-05F948813552}"/>
                </a:ext>
              </a:extLst>
            </p:cNvPr>
            <p:cNvSpPr/>
            <p:nvPr/>
          </p:nvSpPr>
          <p:spPr>
            <a:xfrm flipH="1" flipV="1">
              <a:off x="4984488" y="5224429"/>
              <a:ext cx="477748" cy="1309547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26603AD2-8EF4-034A-AA60-B08E396E3606}"/>
                </a:ext>
              </a:extLst>
            </p:cNvPr>
            <p:cNvSpPr/>
            <p:nvPr/>
          </p:nvSpPr>
          <p:spPr>
            <a:xfrm>
              <a:off x="6919601" y="3870455"/>
              <a:ext cx="1249760" cy="1888567"/>
            </a:xfrm>
            <a:prstGeom prst="rect">
              <a:avLst/>
            </a:prstGeom>
            <a:solidFill>
              <a:srgbClr val="FF7E79">
                <a:alpha val="37327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30CBF256-3692-5C40-87A9-564E530A6009}"/>
                </a:ext>
              </a:extLst>
            </p:cNvPr>
            <p:cNvSpPr/>
            <p:nvPr/>
          </p:nvSpPr>
          <p:spPr>
            <a:xfrm>
              <a:off x="8166977" y="3870455"/>
              <a:ext cx="1249761" cy="1888567"/>
            </a:xfrm>
            <a:prstGeom prst="rect">
              <a:avLst/>
            </a:prstGeom>
            <a:solidFill>
              <a:srgbClr val="FFD479">
                <a:alpha val="37327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92823682-F991-A249-900B-F2D21156A7ED}"/>
                </a:ext>
              </a:extLst>
            </p:cNvPr>
            <p:cNvSpPr/>
            <p:nvPr/>
          </p:nvSpPr>
          <p:spPr>
            <a:xfrm>
              <a:off x="9411578" y="3857755"/>
              <a:ext cx="1120528" cy="1913967"/>
            </a:xfrm>
            <a:prstGeom prst="rect">
              <a:avLst/>
            </a:prstGeom>
            <a:solidFill>
              <a:srgbClr val="7A81FF">
                <a:alpha val="37327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26" name="SUPPORT: 組合出現的比例">
            <a:extLst>
              <a:ext uri="{FF2B5EF4-FFF2-40B4-BE49-F238E27FC236}">
                <a16:creationId xmlns:a16="http://schemas.microsoft.com/office/drawing/2014/main" id="{923310B5-5CFA-2F49-9EF5-56FC9BAC49BD}"/>
              </a:ext>
            </a:extLst>
          </p:cNvPr>
          <p:cNvSpPr txBox="1"/>
          <p:nvPr/>
        </p:nvSpPr>
        <p:spPr>
          <a:xfrm>
            <a:off x="376610" y="1489956"/>
            <a:ext cx="2729209" cy="18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4200"/>
              </a:spcBef>
              <a:defRPr sz="2000" b="1">
                <a:solidFill>
                  <a:srgbClr val="FF7E7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SUPPORT: </a:t>
            </a:r>
            <a:r>
              <a:rPr sz="18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組合出現的比例</a:t>
            </a:r>
            <a:endParaRPr sz="1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7" name="CONFIDENCE: 組合中通報的比例">
            <a:extLst>
              <a:ext uri="{FF2B5EF4-FFF2-40B4-BE49-F238E27FC236}">
                <a16:creationId xmlns:a16="http://schemas.microsoft.com/office/drawing/2014/main" id="{53FC43BC-E61D-C446-8EC8-0AF7825D8B18}"/>
              </a:ext>
            </a:extLst>
          </p:cNvPr>
          <p:cNvSpPr txBox="1"/>
          <p:nvPr/>
        </p:nvSpPr>
        <p:spPr>
          <a:xfrm>
            <a:off x="376610" y="1799737"/>
            <a:ext cx="3305328" cy="18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4200"/>
              </a:spcBef>
              <a:defRPr sz="2000" b="1">
                <a:solidFill>
                  <a:srgbClr val="E3C57D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80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CONFIDENCE: 組合中通報的比例</a:t>
            </a:r>
          </a:p>
        </p:txBody>
      </p:sp>
      <p:sp>
        <p:nvSpPr>
          <p:cNvPr id="28" name="LIFT: 預測結果時能比隨機發生的機會好多少">
            <a:extLst>
              <a:ext uri="{FF2B5EF4-FFF2-40B4-BE49-F238E27FC236}">
                <a16:creationId xmlns:a16="http://schemas.microsoft.com/office/drawing/2014/main" id="{D35E69D7-8E51-8C4D-9CB7-726CF84C3401}"/>
              </a:ext>
            </a:extLst>
          </p:cNvPr>
          <p:cNvSpPr txBox="1"/>
          <p:nvPr/>
        </p:nvSpPr>
        <p:spPr>
          <a:xfrm>
            <a:off x="376610" y="2109957"/>
            <a:ext cx="4512389" cy="18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4200"/>
              </a:spcBef>
              <a:defRPr sz="2000" b="1">
                <a:solidFill>
                  <a:srgbClr val="7A81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180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LIFT: 預測結果時能比隨機發生的機會好多少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35E2BF-4024-6846-BAB3-9BE9DE1DFAF1}"/>
              </a:ext>
            </a:extLst>
          </p:cNvPr>
          <p:cNvSpPr/>
          <p:nvPr/>
        </p:nvSpPr>
        <p:spPr>
          <a:xfrm>
            <a:off x="7211945" y="713589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6C5B1D1C-6FC6-9F4D-B76E-05F948813552}"/>
              </a:ext>
            </a:extLst>
          </p:cNvPr>
          <p:cNvSpPr/>
          <p:nvPr/>
        </p:nvSpPr>
        <p:spPr>
          <a:xfrm flipV="1">
            <a:off x="1225299" y="5514222"/>
            <a:ext cx="1709624" cy="6547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" name="受理日期是否落在週末結束後1天">
            <a:extLst>
              <a:ext uri="{FF2B5EF4-FFF2-40B4-BE49-F238E27FC236}">
                <a16:creationId xmlns:a16="http://schemas.microsoft.com/office/drawing/2014/main" id="{DA597A33-B6C2-764E-AF09-7B6AD553809B}"/>
              </a:ext>
            </a:extLst>
          </p:cNvPr>
          <p:cNvSpPr txBox="1"/>
          <p:nvPr/>
        </p:nvSpPr>
        <p:spPr>
          <a:xfrm>
            <a:off x="196368" y="6307227"/>
            <a:ext cx="2410916" cy="12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4200"/>
              </a:spcBef>
              <a:defRPr sz="1500" b="1">
                <a:solidFill>
                  <a:srgbClr val="0091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先前沒有身體虐待樣的紀錄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受理日期是否落在週末結束後1天">
            <a:extLst>
              <a:ext uri="{FF2B5EF4-FFF2-40B4-BE49-F238E27FC236}">
                <a16:creationId xmlns:a16="http://schemas.microsoft.com/office/drawing/2014/main" id="{DA597A33-B6C2-764E-AF09-7B6AD553809B}"/>
              </a:ext>
            </a:extLst>
          </p:cNvPr>
          <p:cNvSpPr txBox="1"/>
          <p:nvPr/>
        </p:nvSpPr>
        <p:spPr>
          <a:xfrm>
            <a:off x="188477" y="6568879"/>
            <a:ext cx="3949799" cy="12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4200"/>
              </a:spcBef>
              <a:defRPr sz="1500" b="1">
                <a:solidFill>
                  <a:srgbClr val="0091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兒童沒有表現出立即進行心理健康評估的行為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6C5B1D1C-6FC6-9F4D-B76E-05F948813552}"/>
              </a:ext>
            </a:extLst>
          </p:cNvPr>
          <p:cNvSpPr/>
          <p:nvPr/>
        </p:nvSpPr>
        <p:spPr>
          <a:xfrm flipV="1">
            <a:off x="2726654" y="5794880"/>
            <a:ext cx="744771" cy="56792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80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8EF01C-83F1-794C-AF9F-F64EAAF2F73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85034D-9DBF-A14C-87BA-E96A7C21D6A3}"/>
              </a:ext>
            </a:extLst>
          </p:cNvPr>
          <p:cNvSpPr/>
          <p:nvPr/>
        </p:nvSpPr>
        <p:spPr>
          <a:xfrm>
            <a:off x="1204438" y="1628394"/>
            <a:ext cx="5453309" cy="73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36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3175699-93BF-FB45-8642-072A0DC3F780}"/>
              </a:ext>
            </a:extLst>
          </p:cNvPr>
          <p:cNvSpPr txBox="1">
            <a:spLocks/>
          </p:cNvSpPr>
          <p:nvPr/>
        </p:nvSpPr>
        <p:spPr>
          <a:xfrm>
            <a:off x="2115672" y="2744488"/>
            <a:ext cx="5271246" cy="2880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</a:rPr>
              <a:t>通報表評估類別</a:t>
            </a: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</a:rPr>
              <a:t>模型開發結果 </a:t>
            </a:r>
            <a:r>
              <a:rPr lang="en-US" altLang="zh-TW" dirty="0">
                <a:latin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</a:rPr>
              <a:t>兩個子模型</a:t>
            </a: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</a:rPr>
              <a:t>模型重要特徵變數</a:t>
            </a: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</a:rPr>
              <a:t>模型評估</a:t>
            </a: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367743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8EF01C-83F1-794C-AF9F-F64EAAF2F73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3888BA-4AF8-6B49-A1D4-6CF22B7E12B0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9EED5D8-B244-2749-96A7-BFE07B6FAB8B}"/>
              </a:ext>
            </a:extLst>
          </p:cNvPr>
          <p:cNvSpPr txBox="1">
            <a:spLocks/>
          </p:cNvSpPr>
          <p:nvPr/>
        </p:nvSpPr>
        <p:spPr>
          <a:xfrm>
            <a:off x="838200" y="1390665"/>
            <a:ext cx="3464859" cy="104773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通報表評估類別</a:t>
            </a:r>
            <a:r>
              <a:rPr kumimoji="1"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(CATEGORY)</a:t>
            </a:r>
            <a:endParaRPr kumimoji="1" lang="zh-TW" altLang="en-US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4E502D6-69D3-D942-B1AB-EF3EC4999CB5}"/>
              </a:ext>
            </a:extLst>
          </p:cNvPr>
          <p:cNvGrpSpPr/>
          <p:nvPr/>
        </p:nvGrpSpPr>
        <p:grpSpPr>
          <a:xfrm>
            <a:off x="1122993" y="1929031"/>
            <a:ext cx="10435773" cy="4764157"/>
            <a:chOff x="1122993" y="1929031"/>
            <a:chExt cx="10435773" cy="4764157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66BD9D0-031B-584F-B276-FC84DD115133}"/>
                </a:ext>
              </a:extLst>
            </p:cNvPr>
            <p:cNvSpPr txBox="1"/>
            <p:nvPr/>
          </p:nvSpPr>
          <p:spPr>
            <a:xfrm>
              <a:off x="1122993" y="5306701"/>
              <a:ext cx="2471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r>
                <a:rPr kumimoji="1"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級 緊急案件</a:t>
              </a:r>
              <a:endPara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r"/>
              <a:r>
                <a: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</a:t>
              </a:r>
              <a:r>
                <a:rPr kumimoji="1"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日內提出調查報告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92EE79-86B3-BD47-A923-BFA73975B44D}"/>
                </a:ext>
              </a:extLst>
            </p:cNvPr>
            <p:cNvSpPr/>
            <p:nvPr/>
          </p:nvSpPr>
          <p:spPr>
            <a:xfrm>
              <a:off x="1480049" y="4212601"/>
              <a:ext cx="21146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級  </a:t>
              </a:r>
              <a:endPara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r"/>
              <a:r>
                <a:rPr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 </a:t>
              </a:r>
              <a:r>
                <a:rPr lang="zh-CN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日內提出</a:t>
              </a:r>
              <a:r>
                <a:rPr lang="zh-TW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調查報告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9B9B603-CE61-5C4B-80D4-ED6D6C7F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4730" y="1929031"/>
              <a:ext cx="7552319" cy="476415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EB039D8-3859-4C49-A8F4-CF77E6BBB7B7}"/>
                </a:ext>
              </a:extLst>
            </p:cNvPr>
            <p:cNvSpPr/>
            <p:nvPr/>
          </p:nvSpPr>
          <p:spPr>
            <a:xfrm>
              <a:off x="1306403" y="4092744"/>
              <a:ext cx="10252363" cy="87283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72DAAC-AEC5-3D43-9B38-A4BB1C022E85}"/>
                </a:ext>
              </a:extLst>
            </p:cNvPr>
            <p:cNvSpPr/>
            <p:nvPr/>
          </p:nvSpPr>
          <p:spPr>
            <a:xfrm>
              <a:off x="1306403" y="5129862"/>
              <a:ext cx="10252363" cy="87283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944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CFEA22-AC20-A44F-A739-30A8557D1ECD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CF71E11-C157-E847-A679-D6C8D40DF8AB}"/>
              </a:ext>
            </a:extLst>
          </p:cNvPr>
          <p:cNvSpPr txBox="1">
            <a:spLocks/>
          </p:cNvSpPr>
          <p:nvPr/>
        </p:nvSpPr>
        <p:spPr>
          <a:xfrm>
            <a:off x="684920" y="1349735"/>
            <a:ext cx="8228638" cy="8720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模型開發</a:t>
            </a:r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結果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– </a:t>
            </a:r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隨機森林</a:t>
            </a:r>
            <a:r>
              <a:rPr kumimoji="1" lang="en-US" altLang="zh-CN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(Random Forest)</a:t>
            </a:r>
            <a:endParaRPr kumimoji="1" lang="zh-TW" altLang="en-US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B143721-60BC-CA4A-869E-00F4D561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787236"/>
              </p:ext>
            </p:extLst>
          </p:nvPr>
        </p:nvGraphicFramePr>
        <p:xfrm>
          <a:off x="1112105" y="1983541"/>
          <a:ext cx="9967789" cy="1676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113">
                  <a:extLst>
                    <a:ext uri="{9D8B030D-6E8A-4147-A177-3AD203B41FA5}">
                      <a16:colId xmlns:a16="http://schemas.microsoft.com/office/drawing/2014/main" val="2034367975"/>
                    </a:ext>
                  </a:extLst>
                </a:gridCol>
                <a:gridCol w="1892919">
                  <a:extLst>
                    <a:ext uri="{9D8B030D-6E8A-4147-A177-3AD203B41FA5}">
                      <a16:colId xmlns:a16="http://schemas.microsoft.com/office/drawing/2014/main" val="3181120485"/>
                    </a:ext>
                  </a:extLst>
                </a:gridCol>
                <a:gridCol w="1892919">
                  <a:extLst>
                    <a:ext uri="{9D8B030D-6E8A-4147-A177-3AD203B41FA5}">
                      <a16:colId xmlns:a16="http://schemas.microsoft.com/office/drawing/2014/main" val="900897614"/>
                    </a:ext>
                  </a:extLst>
                </a:gridCol>
                <a:gridCol w="1892919">
                  <a:extLst>
                    <a:ext uri="{9D8B030D-6E8A-4147-A177-3AD203B41FA5}">
                      <a16:colId xmlns:a16="http://schemas.microsoft.com/office/drawing/2014/main" val="3543892211"/>
                    </a:ext>
                  </a:extLst>
                </a:gridCol>
                <a:gridCol w="1892919">
                  <a:extLst>
                    <a:ext uri="{9D8B030D-6E8A-4147-A177-3AD203B41FA5}">
                      <a16:colId xmlns:a16="http://schemas.microsoft.com/office/drawing/2014/main" val="3551947135"/>
                    </a:ext>
                  </a:extLst>
                </a:gridCol>
              </a:tblGrid>
              <a:tr h="3965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Recall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Precision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F1 - Score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239120"/>
                  </a:ext>
                </a:extLst>
              </a:tr>
              <a:tr h="554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 Model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通報後</a:t>
                      </a:r>
                      <a:r>
                        <a:rPr lang="en-US" altLang="zh-CN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4</a:t>
                      </a:r>
                      <a:r>
                        <a:rPr lang="zh-CN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天內須處理</a:t>
                      </a:r>
                      <a:r>
                        <a:rPr lang="en-US" altLang="zh-CN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0.826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0.737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0.809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0.771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599963"/>
                  </a:ext>
                </a:extLst>
              </a:tr>
              <a:tr h="554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 Model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通報後</a:t>
                      </a:r>
                      <a:r>
                        <a:rPr lang="en-US" altLang="zh-CN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CN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天內須處理</a:t>
                      </a:r>
                      <a:r>
                        <a:rPr lang="en-US" altLang="zh-CN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0.900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0.574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0.988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0.726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43934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F0E578-5AC3-A146-8334-F7760C918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877586"/>
              </p:ext>
            </p:extLst>
          </p:nvPr>
        </p:nvGraphicFramePr>
        <p:xfrm>
          <a:off x="619570" y="4422325"/>
          <a:ext cx="4358295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1659">
                  <a:extLst>
                    <a:ext uri="{9D8B030D-6E8A-4147-A177-3AD203B41FA5}">
                      <a16:colId xmlns:a16="http://schemas.microsoft.com/office/drawing/2014/main" val="797468035"/>
                    </a:ext>
                  </a:extLst>
                </a:gridCol>
                <a:gridCol w="871659">
                  <a:extLst>
                    <a:ext uri="{9D8B030D-6E8A-4147-A177-3AD203B41FA5}">
                      <a16:colId xmlns:a16="http://schemas.microsoft.com/office/drawing/2014/main" val="3816477415"/>
                    </a:ext>
                  </a:extLst>
                </a:gridCol>
                <a:gridCol w="871659">
                  <a:extLst>
                    <a:ext uri="{9D8B030D-6E8A-4147-A177-3AD203B41FA5}">
                      <a16:colId xmlns:a16="http://schemas.microsoft.com/office/drawing/2014/main" val="54402373"/>
                    </a:ext>
                  </a:extLst>
                </a:gridCol>
                <a:gridCol w="871659">
                  <a:extLst>
                    <a:ext uri="{9D8B030D-6E8A-4147-A177-3AD203B41FA5}">
                      <a16:colId xmlns:a16="http://schemas.microsoft.com/office/drawing/2014/main" val="1434721126"/>
                    </a:ext>
                  </a:extLst>
                </a:gridCol>
                <a:gridCol w="871659">
                  <a:extLst>
                    <a:ext uri="{9D8B030D-6E8A-4147-A177-3AD203B41FA5}">
                      <a16:colId xmlns:a16="http://schemas.microsoft.com/office/drawing/2014/main" val="395604928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測試樣本</a:t>
                      </a:r>
                      <a:endParaRPr lang="en-US" altLang="zh-TW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  <a:p>
                      <a:pPr algn="ct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(test)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預測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合計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40249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未開案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開案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316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實際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未開案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solidFill>
                            <a:srgbClr val="0432FF"/>
                          </a:solidFill>
                          <a:latin typeface="Heiti TC Medium" pitchFamily="2" charset="-128"/>
                          <a:ea typeface="Heiti TC Medium" pitchFamily="2" charset="-128"/>
                        </a:rPr>
                        <a:t>4,148</a:t>
                      </a:r>
                      <a:endParaRPr lang="zh-TW" altLang="en-US" b="0" dirty="0">
                        <a:solidFill>
                          <a:srgbClr val="0432FF"/>
                        </a:solidFill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9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4,157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6316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開案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530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solidFill>
                            <a:srgbClr val="0432FF"/>
                          </a:solidFill>
                          <a:latin typeface="Heiti TC Medium" pitchFamily="2" charset="-128"/>
                          <a:ea typeface="Heiti TC Medium" pitchFamily="2" charset="-128"/>
                        </a:rPr>
                        <a:t>715</a:t>
                      </a:r>
                      <a:endParaRPr lang="zh-TW" altLang="en-US" b="0" dirty="0">
                        <a:solidFill>
                          <a:srgbClr val="0432FF"/>
                        </a:solidFill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1,245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8285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Heiti TC Medium" pitchFamily="2" charset="-128"/>
                          <a:ea typeface="Heiti TC Medium" pitchFamily="2" charset="-128"/>
                        </a:rPr>
                        <a:t>合計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4,678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724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>
                          <a:latin typeface="Heiti TC Medium" pitchFamily="2" charset="-128"/>
                          <a:ea typeface="Heiti TC Medium" pitchFamily="2" charset="-128"/>
                        </a:rPr>
                        <a:t>5,402</a:t>
                      </a:r>
                      <a:endParaRPr lang="zh-TW" altLang="en-US" b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10172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5204FFE-3658-2C45-9A64-A3984FD2F8E7}"/>
              </a:ext>
            </a:extLst>
          </p:cNvPr>
          <p:cNvSpPr/>
          <p:nvPr/>
        </p:nvSpPr>
        <p:spPr>
          <a:xfrm>
            <a:off x="600390" y="3977125"/>
            <a:ext cx="315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iti TC Medium" pitchFamily="2" charset="-128"/>
                <a:ea typeface="Heiti TC Medium" pitchFamily="2" charset="-128"/>
              </a:rPr>
              <a:t> Random Forest – H</a:t>
            </a:r>
            <a:r>
              <a:rPr lang="zh-TW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TW" dirty="0">
                <a:latin typeface="Heiti TC Medium" pitchFamily="2" charset="-128"/>
                <a:ea typeface="Heiti TC Medium" pitchFamily="2" charset="-128"/>
              </a:rPr>
              <a:t>model</a:t>
            </a:r>
            <a:endParaRPr lang="zh-TW" altLang="en-US" dirty="0">
              <a:latin typeface="Heiti TC Medium" pitchFamily="2" charset="-128"/>
              <a:ea typeface="Heiti TC Medium" pitchFamily="2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05FCD1D-01D5-9F4A-A06F-8814DD86EB25}"/>
              </a:ext>
            </a:extLst>
          </p:cNvPr>
          <p:cNvGrpSpPr/>
          <p:nvPr/>
        </p:nvGrpSpPr>
        <p:grpSpPr>
          <a:xfrm>
            <a:off x="5170103" y="4143662"/>
            <a:ext cx="6968110" cy="2459881"/>
            <a:chOff x="5840705" y="3479474"/>
            <a:chExt cx="6968110" cy="2459881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6F63B53-E7CB-304E-A741-0ABD40D2CBD4}"/>
                </a:ext>
              </a:extLst>
            </p:cNvPr>
            <p:cNvSpPr txBox="1"/>
            <p:nvPr/>
          </p:nvSpPr>
          <p:spPr>
            <a:xfrm>
              <a:off x="5840705" y="3479474"/>
              <a:ext cx="4845594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Accuracy  </a:t>
              </a:r>
              <a:r>
                <a:rPr kumimoji="1" lang="zh-CN" altLang="en-US" sz="1600" dirty="0">
                  <a:latin typeface="Heiti TC Medium" pitchFamily="2" charset="-128"/>
                  <a:ea typeface="Heiti TC Medium" pitchFamily="2" charset="-128"/>
                </a:rPr>
                <a:t>預測正確</a:t>
              </a: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/</a:t>
              </a:r>
              <a:r>
                <a:rPr kumimoji="1" lang="zh-CN" altLang="en-US" sz="1600" dirty="0">
                  <a:latin typeface="Heiti TC Medium" pitchFamily="2" charset="-128"/>
                  <a:ea typeface="Heiti TC Medium" pitchFamily="2" charset="-128"/>
                </a:rPr>
                <a:t>全部樣本數</a:t>
              </a:r>
              <a:endParaRPr kumimoji="1" lang="en-US" altLang="zh-CN" sz="16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kumimoji="1" lang="zh-TW" altLang="en-US" sz="1600" dirty="0">
                  <a:latin typeface="Heiti TC Medium" pitchFamily="2" charset="-128"/>
                  <a:ea typeface="Heiti TC Medium" pitchFamily="2" charset="-128"/>
                </a:rPr>
                <a:t>       </a:t>
              </a: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= (</a:t>
              </a:r>
              <a:r>
                <a:rPr kumimoji="1" lang="en-US" altLang="zh-CN" sz="1600" dirty="0">
                  <a:solidFill>
                    <a:srgbClr val="0432FF"/>
                  </a:solidFill>
                  <a:latin typeface="Heiti TC Medium" pitchFamily="2" charset="-128"/>
                  <a:ea typeface="Heiti TC Medium" pitchFamily="2" charset="-128"/>
                </a:rPr>
                <a:t>4148</a:t>
              </a: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+</a:t>
              </a:r>
              <a:r>
                <a:rPr kumimoji="1" lang="en-US" altLang="zh-CN" sz="1600" dirty="0">
                  <a:solidFill>
                    <a:srgbClr val="0432FF"/>
                  </a:solidFill>
                  <a:latin typeface="Heiti TC Medium" pitchFamily="2" charset="-128"/>
                  <a:ea typeface="Heiti TC Medium" pitchFamily="2" charset="-128"/>
                </a:rPr>
                <a:t>715</a:t>
              </a: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) / 5402 = 0.900</a:t>
              </a:r>
            </a:p>
            <a:p>
              <a:pPr marL="182563" indent="-1825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Recall </a:t>
              </a:r>
              <a:r>
                <a:rPr kumimoji="1" lang="zh-TW" altLang="en-US" sz="1600" dirty="0">
                  <a:latin typeface="Heiti TC Medium" pitchFamily="2" charset="-128"/>
                  <a:ea typeface="Heiti TC Medium" pitchFamily="2" charset="-128"/>
                </a:rPr>
                <a:t> 正確</a:t>
              </a:r>
              <a:r>
                <a:rPr kumimoji="1" lang="zh-CN" altLang="en-US" sz="1600" dirty="0">
                  <a:latin typeface="Heiti TC Medium" pitchFamily="2" charset="-128"/>
                  <a:ea typeface="Heiti TC Medium" pitchFamily="2" charset="-128"/>
                </a:rPr>
                <a:t>預測開案</a:t>
              </a: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/</a:t>
              </a:r>
              <a:r>
                <a:rPr kumimoji="1" lang="zh-CN" altLang="en-US" sz="1600" dirty="0">
                  <a:latin typeface="Heiti TC Medium" pitchFamily="2" charset="-128"/>
                  <a:ea typeface="Heiti TC Medium" pitchFamily="2" charset="-128"/>
                </a:rPr>
                <a:t>實際開案</a:t>
              </a:r>
              <a:endParaRPr kumimoji="1" lang="en-US" altLang="zh-CN" sz="16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kumimoji="1" lang="zh-TW" altLang="en-US" sz="1600" dirty="0">
                  <a:latin typeface="Heiti TC Medium" pitchFamily="2" charset="-128"/>
                  <a:ea typeface="Heiti TC Medium" pitchFamily="2" charset="-128"/>
                </a:rPr>
                <a:t>       </a:t>
              </a: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= </a:t>
              </a:r>
              <a:r>
                <a:rPr kumimoji="1" lang="en-US" altLang="zh-TW" sz="1600" dirty="0">
                  <a:solidFill>
                    <a:srgbClr val="0432FF"/>
                  </a:solidFill>
                  <a:latin typeface="Heiti TC Medium" pitchFamily="2" charset="-128"/>
                  <a:ea typeface="Heiti TC Medium" pitchFamily="2" charset="-128"/>
                </a:rPr>
                <a:t>715</a:t>
              </a: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 / 1245 = 0.574</a:t>
              </a:r>
              <a:endParaRPr kumimoji="1" lang="en-US" altLang="zh-CN" sz="1600" dirty="0">
                <a:latin typeface="Heiti TC Medium" pitchFamily="2" charset="-128"/>
                <a:ea typeface="Heiti TC Medium" pitchFamily="2" charset="-128"/>
              </a:endParaRPr>
            </a:p>
            <a:p>
              <a:pPr marL="182563" indent="-1825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Precision </a:t>
              </a:r>
              <a:r>
                <a:rPr kumimoji="1" lang="zh-CN" altLang="en-US" sz="1600" dirty="0">
                  <a:latin typeface="Heiti TC Medium" pitchFamily="2" charset="-128"/>
                  <a:ea typeface="Heiti TC Medium" pitchFamily="2" charset="-128"/>
                </a:rPr>
                <a:t>正確預測為開案</a:t>
              </a:r>
              <a:r>
                <a:rPr kumimoji="1" lang="en-US" altLang="zh-CN" sz="1600" dirty="0">
                  <a:latin typeface="Heiti TC Medium" pitchFamily="2" charset="-128"/>
                  <a:ea typeface="Heiti TC Medium" pitchFamily="2" charset="-128"/>
                </a:rPr>
                <a:t>/</a:t>
              </a:r>
              <a:r>
                <a:rPr kumimoji="1" lang="zh-CN" altLang="en-US" sz="1600" dirty="0">
                  <a:latin typeface="Heiti TC Medium" pitchFamily="2" charset="-128"/>
                  <a:ea typeface="Heiti TC Medium" pitchFamily="2" charset="-128"/>
                </a:rPr>
                <a:t>預測開案</a:t>
              </a:r>
              <a:endParaRPr kumimoji="1" lang="en-US" altLang="zh-CN" sz="16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kumimoji="1" lang="zh-TW" altLang="en-US" sz="1600" dirty="0">
                  <a:latin typeface="Heiti TC Medium" pitchFamily="2" charset="-128"/>
                  <a:ea typeface="Heiti TC Medium" pitchFamily="2" charset="-128"/>
                </a:rPr>
                <a:t>       </a:t>
              </a: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= </a:t>
              </a:r>
              <a:r>
                <a:rPr kumimoji="1" lang="en-US" altLang="zh-TW" sz="1600" dirty="0">
                  <a:solidFill>
                    <a:srgbClr val="0432FF"/>
                  </a:solidFill>
                  <a:latin typeface="Heiti TC Medium" pitchFamily="2" charset="-128"/>
                  <a:ea typeface="Heiti TC Medium" pitchFamily="2" charset="-128"/>
                </a:rPr>
                <a:t>715</a:t>
              </a: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 / 724 = 0.988</a:t>
              </a:r>
            </a:p>
            <a:p>
              <a:pPr marL="182563" indent="-182563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kumimoji="1" lang="en-US" altLang="zh-TW" sz="1600" dirty="0">
                  <a:latin typeface="Heiti TC Medium" pitchFamily="2" charset="-128"/>
                  <a:ea typeface="Heiti TC Medium" pitchFamily="2" charset="-128"/>
                </a:rPr>
                <a:t>F1-Score </a:t>
              </a:r>
              <a:endParaRPr kumimoji="1" lang="zh-TW" altLang="en-US" sz="1600" dirty="0">
                <a:latin typeface="Heiti TC Medium" pitchFamily="2" charset="-128"/>
                <a:ea typeface="Heiti TC Medium" pitchFamily="2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9A3527B7-E3D2-4A4D-8485-ACA9B8F45ADE}"/>
                    </a:ext>
                  </a:extLst>
                </p:cNvPr>
                <p:cNvSpPr txBox="1"/>
                <p:nvPr/>
              </p:nvSpPr>
              <p:spPr>
                <a:xfrm>
                  <a:off x="6976352" y="5193702"/>
                  <a:ext cx="2197781" cy="7456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f>
                              <m:fPr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𝑅𝑒𝑐𝑎𝑙𝑙</m:t>
                                </m:r>
                              </m:den>
                            </m:f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𝑃𝑟𝑒𝑐𝑖𝑠𝑖𝑜𝑛</m:t>
                                </m:r>
                              </m:den>
                            </m:f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A9EB91CF-B9C6-BA4A-BDD9-180787597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6352" y="5193702"/>
                  <a:ext cx="2197781" cy="745653"/>
                </a:xfrm>
                <a:prstGeom prst="rect">
                  <a:avLst/>
                </a:prstGeom>
                <a:blipFill>
                  <a:blip r:embed="rId2"/>
                  <a:stretch>
                    <a:fillRect l="-575" t="-1667" r="-1724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1C74546-8023-BC4F-BCCE-72E967E4776A}"/>
                </a:ext>
              </a:extLst>
            </p:cNvPr>
            <p:cNvSpPr txBox="1"/>
            <p:nvPr/>
          </p:nvSpPr>
          <p:spPr>
            <a:xfrm>
              <a:off x="9312581" y="5224940"/>
              <a:ext cx="34962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F1-Score </a:t>
              </a:r>
              <a:r>
                <a:rPr kumimoji="1" lang="zh-CN" altLang="en-US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數值介於</a:t>
              </a:r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0~1</a:t>
              </a:r>
            </a:p>
            <a:p>
              <a:r>
                <a:rPr kumimoji="1" lang="en-US" altLang="zh-TW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(1</a:t>
              </a:r>
              <a:r>
                <a:rPr kumimoji="1" lang="zh-CN" altLang="en-US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代表最完美的</a:t>
              </a:r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Recall</a:t>
              </a:r>
              <a:r>
                <a:rPr kumimoji="1" lang="zh-CN" altLang="en-US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及</a:t>
              </a:r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Heiti TC Medium" pitchFamily="2" charset="-128"/>
                  <a:ea typeface="Heiti TC Medium" pitchFamily="2" charset="-128"/>
                </a:rPr>
                <a:t>Precision)</a:t>
              </a:r>
              <a:endParaRPr kumimoji="1" lang="zh-TW" altLang="en-US" sz="16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945BCF7-4769-AE48-AE35-9858017ED2AF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429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CFEA22-AC20-A44F-A739-30A8557D1ECD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88AB9E-CDF0-F945-8B0C-1B1EF824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3" y="2052973"/>
            <a:ext cx="4668104" cy="47019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B3849-26AF-BB45-85AD-4402C0329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32"/>
          <a:stretch/>
        </p:blipFill>
        <p:spPr>
          <a:xfrm>
            <a:off x="7363102" y="1911950"/>
            <a:ext cx="4794400" cy="4924511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B338AAA-B526-2B48-9CE9-46254C41DDAF}"/>
              </a:ext>
            </a:extLst>
          </p:cNvPr>
          <p:cNvSpPr txBox="1">
            <a:spLocks/>
          </p:cNvSpPr>
          <p:nvPr/>
        </p:nvSpPr>
        <p:spPr>
          <a:xfrm>
            <a:off x="764874" y="1111509"/>
            <a:ext cx="4597287" cy="5920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模型重要特徵變數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268CD1-028E-A245-A3E4-55A9B1AFA3A3}"/>
              </a:ext>
            </a:extLst>
          </p:cNvPr>
          <p:cNvGrpSpPr/>
          <p:nvPr/>
        </p:nvGrpSpPr>
        <p:grpSpPr>
          <a:xfrm>
            <a:off x="131390" y="2298181"/>
            <a:ext cx="8763344" cy="2431533"/>
            <a:chOff x="131390" y="1731467"/>
            <a:chExt cx="8763344" cy="2431533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5FBD5FF-2051-9644-96F4-1AD168D175D7}"/>
                </a:ext>
              </a:extLst>
            </p:cNvPr>
            <p:cNvSpPr txBox="1"/>
            <p:nvPr/>
          </p:nvSpPr>
          <p:spPr>
            <a:xfrm>
              <a:off x="4557841" y="1731467"/>
              <a:ext cx="2860926" cy="5232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安全聯絡人關係是否有值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kumimoji="1"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其他可聯絡親友關係欄位是否有值</a:t>
              </a:r>
              <a:endParaRPr kumimoji="1"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23C117-9D21-C44F-8ED1-EB1BB96D96FB}"/>
                </a:ext>
              </a:extLst>
            </p:cNvPr>
            <p:cNvSpPr/>
            <p:nvPr/>
          </p:nvSpPr>
          <p:spPr>
            <a:xfrm>
              <a:off x="131390" y="2105360"/>
              <a:ext cx="1492132" cy="27932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8A54F4-3F3B-4440-87B6-9EC000DF9130}"/>
                </a:ext>
              </a:extLst>
            </p:cNvPr>
            <p:cNvSpPr/>
            <p:nvPr/>
          </p:nvSpPr>
          <p:spPr>
            <a:xfrm>
              <a:off x="7495330" y="2105360"/>
              <a:ext cx="1399404" cy="274621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7CDD66-43E0-CA47-9F3B-6EB4AEB077A2}"/>
                </a:ext>
              </a:extLst>
            </p:cNvPr>
            <p:cNvSpPr/>
            <p:nvPr/>
          </p:nvSpPr>
          <p:spPr>
            <a:xfrm>
              <a:off x="131390" y="2442326"/>
              <a:ext cx="1492132" cy="27932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A04160B-1566-C746-A373-7C3553B859C2}"/>
                </a:ext>
              </a:extLst>
            </p:cNvPr>
            <p:cNvSpPr/>
            <p:nvPr/>
          </p:nvSpPr>
          <p:spPr>
            <a:xfrm>
              <a:off x="7495330" y="2442326"/>
              <a:ext cx="1399404" cy="274621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F19C6B-6CCB-864B-AF91-543404C32ED4}"/>
                </a:ext>
              </a:extLst>
            </p:cNvPr>
            <p:cNvSpPr/>
            <p:nvPr/>
          </p:nvSpPr>
          <p:spPr>
            <a:xfrm>
              <a:off x="7418767" y="3850175"/>
              <a:ext cx="1475967" cy="31282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74A30F4-D135-094E-B5BD-8656816AE312}"/>
              </a:ext>
            </a:extLst>
          </p:cNvPr>
          <p:cNvGrpSpPr/>
          <p:nvPr/>
        </p:nvGrpSpPr>
        <p:grpSpPr>
          <a:xfrm>
            <a:off x="131391" y="3424194"/>
            <a:ext cx="8763343" cy="2033501"/>
            <a:chOff x="-61979" y="5777111"/>
            <a:chExt cx="8763343" cy="2033501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E7F0F3C-5694-7344-AE3C-94D3D5BCE637}"/>
                </a:ext>
              </a:extLst>
            </p:cNvPr>
            <p:cNvSpPr txBox="1"/>
            <p:nvPr/>
          </p:nvSpPr>
          <p:spPr>
            <a:xfrm>
              <a:off x="4338702" y="5777111"/>
              <a:ext cx="2860927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通報單位類型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kumimoji="1"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通報人員類型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0A2F24C-CF3E-8049-86F6-E5CD41DE2A7A}"/>
                </a:ext>
              </a:extLst>
            </p:cNvPr>
            <p:cNvSpPr/>
            <p:nvPr/>
          </p:nvSpPr>
          <p:spPr>
            <a:xfrm>
              <a:off x="-61979" y="6373583"/>
              <a:ext cx="1492132" cy="34156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2DE558F-6F10-ED46-AE3B-D94C7BD4F62A}"/>
                </a:ext>
              </a:extLst>
            </p:cNvPr>
            <p:cNvSpPr/>
            <p:nvPr/>
          </p:nvSpPr>
          <p:spPr>
            <a:xfrm>
              <a:off x="-61979" y="6062604"/>
              <a:ext cx="1492132" cy="28807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1DD091E-AC88-CB4D-A314-9468121B6AB3}"/>
                </a:ext>
              </a:extLst>
            </p:cNvPr>
            <p:cNvSpPr/>
            <p:nvPr/>
          </p:nvSpPr>
          <p:spPr>
            <a:xfrm>
              <a:off x="7287741" y="6079939"/>
              <a:ext cx="1402140" cy="28341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59C03E-2694-3A42-909E-2DA40FB30E8E}"/>
                </a:ext>
              </a:extLst>
            </p:cNvPr>
            <p:cNvSpPr/>
            <p:nvPr/>
          </p:nvSpPr>
          <p:spPr>
            <a:xfrm>
              <a:off x="7276258" y="7450607"/>
              <a:ext cx="1425106" cy="36000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812E8FC-4C18-294E-8784-A9C4AF69EC21}"/>
              </a:ext>
            </a:extLst>
          </p:cNvPr>
          <p:cNvGrpSpPr/>
          <p:nvPr/>
        </p:nvGrpSpPr>
        <p:grpSpPr>
          <a:xfrm>
            <a:off x="131390" y="4062878"/>
            <a:ext cx="8752995" cy="982857"/>
            <a:chOff x="157824" y="3292570"/>
            <a:chExt cx="8752995" cy="982857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20F6F7C-6589-6B48-907C-CBCC3868B51D}"/>
                </a:ext>
              </a:extLst>
            </p:cNvPr>
            <p:cNvSpPr txBox="1"/>
            <p:nvPr/>
          </p:nvSpPr>
          <p:spPr>
            <a:xfrm>
              <a:off x="4562094" y="3322404"/>
              <a:ext cx="2860927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兒少保兩造關係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C86B0D0-EFF6-A74E-8F7A-75E192F5FC45}"/>
                </a:ext>
              </a:extLst>
            </p:cNvPr>
            <p:cNvSpPr/>
            <p:nvPr/>
          </p:nvSpPr>
          <p:spPr>
            <a:xfrm>
              <a:off x="157824" y="3959406"/>
              <a:ext cx="1492132" cy="31602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14B70D4-4BC5-C440-B648-5DAF2F6E0EC3}"/>
                </a:ext>
              </a:extLst>
            </p:cNvPr>
            <p:cNvSpPr/>
            <p:nvPr/>
          </p:nvSpPr>
          <p:spPr>
            <a:xfrm>
              <a:off x="7507545" y="3292570"/>
              <a:ext cx="1403274" cy="27218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5851201-26CE-2748-A694-D00C21FF89D4}"/>
              </a:ext>
            </a:extLst>
          </p:cNvPr>
          <p:cNvGrpSpPr/>
          <p:nvPr/>
        </p:nvGrpSpPr>
        <p:grpSpPr>
          <a:xfrm>
            <a:off x="131390" y="4416889"/>
            <a:ext cx="8763344" cy="628846"/>
            <a:chOff x="156098" y="3797993"/>
            <a:chExt cx="8763344" cy="62884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B3C34CA-8867-0D4D-A115-8D87BFB623BC}"/>
                </a:ext>
              </a:extLst>
            </p:cNvPr>
            <p:cNvSpPr txBox="1"/>
            <p:nvPr/>
          </p:nvSpPr>
          <p:spPr>
            <a:xfrm>
              <a:off x="4554027" y="3893228"/>
              <a:ext cx="2860927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通報月份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7615320-4892-F74E-8397-61A8935BFCEB}"/>
                </a:ext>
              </a:extLst>
            </p:cNvPr>
            <p:cNvSpPr/>
            <p:nvPr/>
          </p:nvSpPr>
          <p:spPr>
            <a:xfrm>
              <a:off x="156098" y="3797993"/>
              <a:ext cx="1489199" cy="24512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1CD102F-E0B5-D04F-9C13-E54095041110}"/>
                </a:ext>
              </a:extLst>
            </p:cNvPr>
            <p:cNvSpPr/>
            <p:nvPr/>
          </p:nvSpPr>
          <p:spPr>
            <a:xfrm>
              <a:off x="7505819" y="4171864"/>
              <a:ext cx="1413623" cy="25497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2645C07-0EAC-4D41-8D1C-0800B96CBF24}"/>
              </a:ext>
            </a:extLst>
          </p:cNvPr>
          <p:cNvGrpSpPr/>
          <p:nvPr/>
        </p:nvGrpSpPr>
        <p:grpSpPr>
          <a:xfrm>
            <a:off x="131390" y="2970313"/>
            <a:ext cx="8763344" cy="714427"/>
            <a:chOff x="122936" y="5454940"/>
            <a:chExt cx="8763344" cy="71442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42B75C4-5E3E-3E47-A1F1-2BF4919FCF72}"/>
                </a:ext>
              </a:extLst>
            </p:cNvPr>
            <p:cNvSpPr/>
            <p:nvPr/>
          </p:nvSpPr>
          <p:spPr>
            <a:xfrm>
              <a:off x="122936" y="5856421"/>
              <a:ext cx="1492132" cy="277107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9B88274-5DFC-704D-9453-C245AC04B5C9}"/>
                </a:ext>
              </a:extLst>
            </p:cNvPr>
            <p:cNvSpPr/>
            <p:nvPr/>
          </p:nvSpPr>
          <p:spPr>
            <a:xfrm>
              <a:off x="7484140" y="5842281"/>
              <a:ext cx="1402140" cy="327086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F61710E-D90A-9E4C-B4C6-86E1F005967E}"/>
                </a:ext>
              </a:extLst>
            </p:cNvPr>
            <p:cNvSpPr txBox="1"/>
            <p:nvPr/>
          </p:nvSpPr>
          <p:spPr>
            <a:xfrm>
              <a:off x="4547350" y="5454940"/>
              <a:ext cx="2860927" cy="3077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評估者縣市區域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68822F6-A9BD-FA43-B2DD-106553DE54A0}"/>
              </a:ext>
            </a:extLst>
          </p:cNvPr>
          <p:cNvGrpSpPr/>
          <p:nvPr/>
        </p:nvGrpSpPr>
        <p:grpSpPr>
          <a:xfrm>
            <a:off x="131390" y="4969915"/>
            <a:ext cx="8766694" cy="840356"/>
            <a:chOff x="165062" y="5376283"/>
            <a:chExt cx="8766694" cy="84035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F2FA46C-A2C7-3B42-9674-7F9C59F2D0B0}"/>
                </a:ext>
              </a:extLst>
            </p:cNvPr>
            <p:cNvSpPr txBox="1"/>
            <p:nvPr/>
          </p:nvSpPr>
          <p:spPr>
            <a:xfrm>
              <a:off x="4583368" y="5376283"/>
              <a:ext cx="2860927" cy="307777"/>
            </a:xfrm>
            <a:prstGeom prst="rect">
              <a:avLst/>
            </a:prstGeom>
            <a:solidFill>
              <a:srgbClr val="FF8AD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發生時間與通報時間相差日數</a:t>
              </a:r>
              <a:endParaRPr kumimoji="1"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BD34020-36CF-5341-8F5C-064020A4B013}"/>
                </a:ext>
              </a:extLst>
            </p:cNvPr>
            <p:cNvSpPr/>
            <p:nvPr/>
          </p:nvSpPr>
          <p:spPr>
            <a:xfrm>
              <a:off x="7502597" y="5899472"/>
              <a:ext cx="1429159" cy="317167"/>
            </a:xfrm>
            <a:prstGeom prst="rect">
              <a:avLst/>
            </a:prstGeom>
            <a:solidFill>
              <a:srgbClr val="FF8AD8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AA1576-2F47-7843-A0EB-05669A2433AA}"/>
                </a:ext>
              </a:extLst>
            </p:cNvPr>
            <p:cNvSpPr/>
            <p:nvPr/>
          </p:nvSpPr>
          <p:spPr>
            <a:xfrm>
              <a:off x="165062" y="5813852"/>
              <a:ext cx="1489200" cy="339007"/>
            </a:xfrm>
            <a:prstGeom prst="rect">
              <a:avLst/>
            </a:prstGeom>
            <a:solidFill>
              <a:srgbClr val="FF8AD8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8DB69EF-B70F-CC4A-9175-30878B821DB1}"/>
              </a:ext>
            </a:extLst>
          </p:cNvPr>
          <p:cNvSpPr txBox="1"/>
          <p:nvPr/>
        </p:nvSpPr>
        <p:spPr>
          <a:xfrm>
            <a:off x="1847752" y="1766769"/>
            <a:ext cx="24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 緊急案件</a:t>
            </a:r>
            <a:endParaRPr kumimoji="1"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1"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日內提出調查報告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FD0F523-CF4E-0449-9BE4-FC18164EAEE6}"/>
              </a:ext>
            </a:extLst>
          </p:cNvPr>
          <p:cNvSpPr/>
          <p:nvPr/>
        </p:nvSpPr>
        <p:spPr>
          <a:xfrm>
            <a:off x="9619071" y="1720734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  </a:t>
            </a:r>
            <a:r>
              <a:rPr lang="zh-CN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非緊急案件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 </a:t>
            </a:r>
            <a:r>
              <a:rPr lang="zh-CN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日內提出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調查報告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99E2E3E-791F-CA4C-9DF3-FD258156716F}"/>
              </a:ext>
            </a:extLst>
          </p:cNvPr>
          <p:cNvGrpSpPr/>
          <p:nvPr/>
        </p:nvGrpSpPr>
        <p:grpSpPr>
          <a:xfrm>
            <a:off x="120446" y="5106647"/>
            <a:ext cx="8774288" cy="1594256"/>
            <a:chOff x="120446" y="4712209"/>
            <a:chExt cx="8774288" cy="1594256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91CF2617-DE77-3A41-9158-B5A0E45FAC14}"/>
                </a:ext>
              </a:extLst>
            </p:cNvPr>
            <p:cNvGrpSpPr/>
            <p:nvPr/>
          </p:nvGrpSpPr>
          <p:grpSpPr>
            <a:xfrm>
              <a:off x="130162" y="4712209"/>
              <a:ext cx="8764572" cy="1594256"/>
              <a:chOff x="155086" y="4105311"/>
              <a:chExt cx="8764572" cy="1594256"/>
            </a:xfrm>
          </p:grpSpPr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8FCFD2-A778-D746-B6C5-C5AC239563A0}"/>
                  </a:ext>
                </a:extLst>
              </p:cNvPr>
              <p:cNvSpPr txBox="1"/>
              <p:nvPr/>
            </p:nvSpPr>
            <p:spPr>
              <a:xfrm>
                <a:off x="4554026" y="4394434"/>
                <a:ext cx="2889665" cy="73866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兒少先前是否有遭受父母、監護人、實際照顧之人或其他家庭成員虐待、不當對待或疏忽的紀錄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5B76F7D-1F85-B546-86CC-F3B24CF18CFE}"/>
                  </a:ext>
                </a:extLst>
              </p:cNvPr>
              <p:cNvSpPr/>
              <p:nvPr/>
            </p:nvSpPr>
            <p:spPr>
              <a:xfrm>
                <a:off x="155086" y="4105311"/>
                <a:ext cx="1490428" cy="25072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490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A886850-DD38-874A-879D-B4B364DB7CD0}"/>
                  </a:ext>
                </a:extLst>
              </p:cNvPr>
              <p:cNvSpPr/>
              <p:nvPr/>
            </p:nvSpPr>
            <p:spPr>
              <a:xfrm>
                <a:off x="7499917" y="4831644"/>
                <a:ext cx="1419741" cy="28536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490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3978FBDE-E436-F445-AEEB-D533F6BCBAE7}"/>
                  </a:ext>
                </a:extLst>
              </p:cNvPr>
              <p:cNvSpPr txBox="1"/>
              <p:nvPr/>
            </p:nvSpPr>
            <p:spPr>
              <a:xfrm>
                <a:off x="4505325" y="5099403"/>
                <a:ext cx="108065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</a:t>
                </a:r>
                <a:r>
                  <a:rPr kumimoji="1"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kumimoji="1"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Model </a:t>
                </a:r>
              </a:p>
              <a:p>
                <a:r>
                  <a:rPr kumimoji="1" lang="zh-CN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</a:t>
                </a:r>
                <a:r>
                  <a:rPr kumimoji="1" lang="en-US" altLang="zh-CN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kumimoji="1" lang="zh-CN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否</a:t>
                </a:r>
                <a:endParaRPr kumimoji="1" lang="en-US" altLang="zh-CN" sz="1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CN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發生次數</a:t>
                </a:r>
                <a:endParaRPr kumimoji="1"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1A7DED7-38BE-B540-908A-61B84E6E0769}"/>
                  </a:ext>
                </a:extLst>
              </p:cNvPr>
              <p:cNvSpPr txBox="1"/>
              <p:nvPr/>
            </p:nvSpPr>
            <p:spPr>
              <a:xfrm>
                <a:off x="5931967" y="5116251"/>
                <a:ext cx="15316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 Model </a:t>
                </a:r>
              </a:p>
              <a:p>
                <a:pPr algn="r"/>
                <a:r>
                  <a:rPr kumimoji="1" lang="zh-CN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發生次數</a:t>
                </a:r>
                <a:endParaRPr kumimoji="1"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D1238B-8C76-3B46-97DC-0C0DCB0324BE}"/>
                </a:ext>
              </a:extLst>
            </p:cNvPr>
            <p:cNvSpPr/>
            <p:nvPr/>
          </p:nvSpPr>
          <p:spPr>
            <a:xfrm>
              <a:off x="120446" y="5400240"/>
              <a:ext cx="1490428" cy="250723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7307FAF9-3317-7B4B-ADF1-52E009D55577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2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A3FBB4-3546-C742-A567-9774B1D7397A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3EB33BB3-BE37-8444-A911-48B85E629FBA}"/>
              </a:ext>
            </a:extLst>
          </p:cNvPr>
          <p:cNvSpPr txBox="1">
            <a:spLocks/>
          </p:cNvSpPr>
          <p:nvPr/>
        </p:nvSpPr>
        <p:spPr>
          <a:xfrm>
            <a:off x="720248" y="1235203"/>
            <a:ext cx="5453309" cy="5798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模型評估</a:t>
            </a:r>
            <a:r>
              <a:rPr kumimoji="1" lang="en-US" altLang="zh-CN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– G model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F226F-364A-C44C-A826-74C2462A5769}"/>
              </a:ext>
            </a:extLst>
          </p:cNvPr>
          <p:cNvSpPr/>
          <p:nvPr/>
        </p:nvSpPr>
        <p:spPr>
          <a:xfrm>
            <a:off x="4772602" y="2432595"/>
            <a:ext cx="5405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CN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kumimoji="1" lang="en-US" altLang="zh-CN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463E7E8-2830-C641-9418-9F2AE747389A}"/>
              </a:ext>
            </a:extLst>
          </p:cNvPr>
          <p:cNvGrpSpPr/>
          <p:nvPr/>
        </p:nvGrpSpPr>
        <p:grpSpPr>
          <a:xfrm>
            <a:off x="6018952" y="2057051"/>
            <a:ext cx="6047276" cy="4276231"/>
            <a:chOff x="5980647" y="1485622"/>
            <a:chExt cx="6047276" cy="4276231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F8FF88D-8F09-BD4F-A5F7-3C24E43C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0647" y="1732115"/>
              <a:ext cx="6047276" cy="4029738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0D18F89-9546-0B43-BD87-DCB236DB7A37}"/>
                </a:ext>
              </a:extLst>
            </p:cNvPr>
            <p:cNvSpPr txBox="1"/>
            <p:nvPr/>
          </p:nvSpPr>
          <p:spPr>
            <a:xfrm>
              <a:off x="5980647" y="1485622"/>
              <a:ext cx="1417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r>
                <a:rPr kumimoji="1" lang="zh-CN" altLang="en-US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</a:t>
              </a:r>
              <a:r>
                <a:rPr kumimoji="1" lang="en-US" altLang="zh-CN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: </a:t>
              </a:r>
            </a:p>
            <a:p>
              <a:r>
                <a:rPr kumimoji="1" lang="zh-CN" altLang="en-US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使用模型</a:t>
              </a:r>
              <a:endParaRPr kumimoji="1" lang="en-US" altLang="zh-CN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kumimoji="1" lang="zh-CN" altLang="en-US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比不使用模型比較</a:t>
              </a:r>
              <a:endParaRPr kumimoji="1" lang="en-US" altLang="zh-CN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E661610-EF89-6549-9D1F-29D79B45CE90}"/>
                </a:ext>
              </a:extLst>
            </p:cNvPr>
            <p:cNvSpPr txBox="1"/>
            <p:nvPr/>
          </p:nvSpPr>
          <p:spPr>
            <a:xfrm>
              <a:off x="7429064" y="2310238"/>
              <a:ext cx="402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使用這個模型比不使用模型要</a:t>
              </a:r>
              <a:r>
                <a:rPr kumimoji="1" lang="zh-CN" altLang="en-US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</a:t>
              </a:r>
              <a:r>
                <a:rPr kumimoji="1" lang="en-US" altLang="zh-TW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2.46</a:t>
              </a:r>
              <a:r>
                <a:rPr kumimoji="1" lang="zh-CN" altLang="en-US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倍</a:t>
              </a:r>
              <a:endParaRPr kumimoji="1" lang="en-US" altLang="zh-TW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B08DB65-39EA-0D4B-9B54-BC0960FEF0B8}"/>
                </a:ext>
              </a:extLst>
            </p:cNvPr>
            <p:cNvSpPr/>
            <p:nvPr/>
          </p:nvSpPr>
          <p:spPr>
            <a:xfrm>
              <a:off x="10599609" y="1863800"/>
              <a:ext cx="54053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1" lang="zh-CN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開案</a:t>
              </a:r>
              <a:r>
                <a:rPr kumimoji="1" lang="en-US" altLang="zh-CN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kumimoji="1"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F091C5-85FC-AF42-9253-C45E3FDF3962}"/>
              </a:ext>
            </a:extLst>
          </p:cNvPr>
          <p:cNvSpPr txBox="1"/>
          <p:nvPr/>
        </p:nvSpPr>
        <p:spPr>
          <a:xfrm>
            <a:off x="518147" y="6488815"/>
            <a:ext cx="725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(decile) : 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將測試樣本</a:t>
            </a:r>
            <a:r>
              <a:rPr kumimoji="1"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之機率自高到低排序並切為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為預測機率最高的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測試樣本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F7FA05-3278-EF45-B6A3-9A4197836304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C3543DA-DD5F-D544-BFDB-259A4245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4294"/>
            <a:ext cx="6062238" cy="403970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D88C2D-33AA-AC4A-9353-74FEA4EDF954}"/>
              </a:ext>
            </a:extLst>
          </p:cNvPr>
          <p:cNvSpPr txBox="1"/>
          <p:nvPr/>
        </p:nvSpPr>
        <p:spPr>
          <a:xfrm>
            <a:off x="56683" y="2126553"/>
            <a:ext cx="1414286" cy="52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Y</a:t>
            </a:r>
            <a:r>
              <a:rPr kumimoji="1" lang="zh-CN" altLang="en-US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軸</a:t>
            </a:r>
            <a:r>
              <a:rPr kumimoji="1" lang="en-US" altLang="zh-CN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 : </a:t>
            </a:r>
          </a:p>
          <a:p>
            <a:r>
              <a:rPr kumimoji="1" lang="zh-TW" altLang="en-US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開案比率</a:t>
            </a:r>
            <a:endParaRPr kumimoji="1" lang="en-US" altLang="zh-CN" sz="1400" dirty="0">
              <a:solidFill>
                <a:srgbClr val="011893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8FCA148-5B30-B147-81DC-063846D66A7A}"/>
              </a:ext>
            </a:extLst>
          </p:cNvPr>
          <p:cNvSpPr txBox="1"/>
          <p:nvPr/>
        </p:nvSpPr>
        <p:spPr>
          <a:xfrm>
            <a:off x="1271910" y="3177808"/>
            <a:ext cx="4011537" cy="52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透過這個模型預測</a:t>
            </a:r>
            <a:r>
              <a:rPr kumimoji="1" lang="zh-CN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20%</a:t>
            </a:r>
            <a:r>
              <a:rPr kumimoji="1" lang="zh-CN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高開案機率案件中</a:t>
            </a:r>
            <a:endParaRPr kumimoji="1" lang="en-US" altLang="zh-CN" sz="1400" b="1" dirty="0">
              <a:solidFill>
                <a:srgbClr val="01189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實際開案的比率為</a:t>
            </a:r>
            <a:r>
              <a:rPr kumimoji="1" lang="en-US" altLang="zh-CN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98%</a:t>
            </a:r>
            <a:endParaRPr kumimoji="1" lang="en-US" altLang="zh-TW" sz="1400" b="1" dirty="0">
              <a:solidFill>
                <a:srgbClr val="01189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893A15-7236-B646-ACAF-AD258C306D36}"/>
              </a:ext>
            </a:extLst>
          </p:cNvPr>
          <p:cNvSpPr/>
          <p:nvPr/>
        </p:nvSpPr>
        <p:spPr>
          <a:xfrm>
            <a:off x="4651565" y="2398593"/>
            <a:ext cx="5405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開案</a:t>
            </a:r>
            <a:r>
              <a:rPr kumimoji="1" lang="en-US" altLang="zh-CN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10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0199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A3FBB4-3546-C742-A567-9774B1D7397A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3EB33BB3-BE37-8444-A911-48B85E629FBA}"/>
              </a:ext>
            </a:extLst>
          </p:cNvPr>
          <p:cNvSpPr txBox="1">
            <a:spLocks/>
          </p:cNvSpPr>
          <p:nvPr/>
        </p:nvSpPr>
        <p:spPr>
          <a:xfrm>
            <a:off x="720248" y="1235203"/>
            <a:ext cx="5453309" cy="5798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模型評估</a:t>
            </a:r>
            <a:r>
              <a:rPr kumimoji="1" lang="en-US" altLang="zh-CN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– G model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31DC21-E81B-614C-AF6B-31566CAD8ADA}"/>
              </a:ext>
            </a:extLst>
          </p:cNvPr>
          <p:cNvSpPr txBox="1"/>
          <p:nvPr/>
        </p:nvSpPr>
        <p:spPr>
          <a:xfrm>
            <a:off x="518147" y="6488815"/>
            <a:ext cx="725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(decile) : 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將測試樣本</a:t>
            </a:r>
            <a:r>
              <a:rPr kumimoji="1"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之機率自高到低排序並切為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為預測機率最高的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測試樣本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4EAEC2-A78C-094A-924D-88B5DB87462A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A425FE3-8F11-E941-A71D-279E2305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71" y="2303544"/>
            <a:ext cx="6047276" cy="402973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F06FDD-0DA2-0A40-A020-C24FA8972DF2}"/>
              </a:ext>
            </a:extLst>
          </p:cNvPr>
          <p:cNvSpPr txBox="1"/>
          <p:nvPr/>
        </p:nvSpPr>
        <p:spPr>
          <a:xfrm>
            <a:off x="2605871" y="2135834"/>
            <a:ext cx="92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kumimoji="1" lang="zh-CN" altLang="en-US" sz="1200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kumimoji="1" lang="en-US" altLang="zh-CN" sz="1200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r>
              <a:rPr kumimoji="1" lang="zh-CN" altLang="en-US" sz="1200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開案案件</a:t>
            </a:r>
            <a:endParaRPr kumimoji="1" lang="en-US" altLang="zh-CN" sz="1200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累計佔比</a:t>
            </a:r>
            <a:endParaRPr kumimoji="1" lang="en-US" altLang="zh-CN" sz="1200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799D50-CD71-044B-8D66-A4AA18A1642D}"/>
              </a:ext>
            </a:extLst>
          </p:cNvPr>
          <p:cNvSpPr txBox="1"/>
          <p:nvPr/>
        </p:nvSpPr>
        <p:spPr>
          <a:xfrm>
            <a:off x="4401884" y="4099989"/>
            <a:ext cx="402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預測前</a:t>
            </a:r>
            <a:r>
              <a:rPr kumimoji="1" lang="en-US" altLang="zh-TW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kumimoji="1" lang="zh-CN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高開案機率案件中</a:t>
            </a:r>
            <a:endParaRPr kumimoji="1" lang="en-US" altLang="zh-CN" sz="1400" b="1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CN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可以判斷到測試樣本中</a:t>
            </a:r>
            <a:r>
              <a:rPr kumimoji="1" lang="en-US" altLang="zh-CN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49%</a:t>
            </a:r>
            <a:r>
              <a:rPr kumimoji="1" lang="zh-CN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實際開案的案件</a:t>
            </a:r>
            <a:endParaRPr kumimoji="1" lang="en-US" altLang="zh-TW" sz="1400" b="1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44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A3FBB4-3546-C742-A567-9774B1D7397A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ABCF799-4E7D-AE4E-B5BF-FA44EA4A7AEC}"/>
              </a:ext>
            </a:extLst>
          </p:cNvPr>
          <p:cNvSpPr txBox="1">
            <a:spLocks/>
          </p:cNvSpPr>
          <p:nvPr/>
        </p:nvSpPr>
        <p:spPr>
          <a:xfrm>
            <a:off x="720248" y="1235203"/>
            <a:ext cx="5453309" cy="5798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模型評估</a:t>
            </a:r>
            <a:r>
              <a:rPr kumimoji="1" lang="en-US" altLang="zh-CN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– H model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2D54939-D37B-894E-B1AD-9E52866F593C}"/>
              </a:ext>
            </a:extLst>
          </p:cNvPr>
          <p:cNvGrpSpPr/>
          <p:nvPr/>
        </p:nvGrpSpPr>
        <p:grpSpPr>
          <a:xfrm>
            <a:off x="6047247" y="2135834"/>
            <a:ext cx="5961004" cy="4258080"/>
            <a:chOff x="6011633" y="1370723"/>
            <a:chExt cx="5961004" cy="425808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E1DA391-13CD-E64F-8A5A-E6692A68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6066" y="1692827"/>
              <a:ext cx="5906571" cy="3935976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3D17C5C-6024-A542-BBD1-4503A6979869}"/>
                </a:ext>
              </a:extLst>
            </p:cNvPr>
            <p:cNvSpPr txBox="1"/>
            <p:nvPr/>
          </p:nvSpPr>
          <p:spPr>
            <a:xfrm>
              <a:off x="6011633" y="1370723"/>
              <a:ext cx="1417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r>
                <a:rPr kumimoji="1" lang="zh-CN" altLang="en-US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</a:t>
              </a:r>
              <a:r>
                <a:rPr kumimoji="1" lang="en-US" altLang="zh-CN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: </a:t>
              </a:r>
            </a:p>
            <a:p>
              <a:r>
                <a:rPr kumimoji="1" lang="zh-CN" altLang="en-US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使用模型</a:t>
              </a:r>
              <a:endParaRPr kumimoji="1" lang="en-US" altLang="zh-CN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kumimoji="1" lang="zh-CN" altLang="en-US" sz="12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比不使用模型比較</a:t>
              </a:r>
              <a:endParaRPr kumimoji="1" lang="en-US" altLang="zh-CN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330AD93-15D1-0A4C-98B3-FE08303BE13F}"/>
                </a:ext>
              </a:extLst>
            </p:cNvPr>
            <p:cNvSpPr txBox="1"/>
            <p:nvPr/>
          </p:nvSpPr>
          <p:spPr>
            <a:xfrm>
              <a:off x="7582961" y="2655608"/>
              <a:ext cx="402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使用這個模型比不使用模型要好</a:t>
              </a:r>
              <a:r>
                <a:rPr kumimoji="1" lang="en-US" altLang="zh-TW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3.38</a:t>
              </a:r>
              <a:r>
                <a:rPr kumimoji="1" lang="zh-CN" altLang="en-US" sz="1400" b="1" dirty="0">
                  <a:solidFill>
                    <a:srgbClr val="01189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倍</a:t>
              </a:r>
              <a:endParaRPr kumimoji="1" lang="en-US" altLang="zh-TW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6BB5FCE-1CB8-F14C-8069-BF22CC8B2731}"/>
                </a:ext>
              </a:extLst>
            </p:cNvPr>
            <p:cNvSpPr/>
            <p:nvPr/>
          </p:nvSpPr>
          <p:spPr>
            <a:xfrm>
              <a:off x="10598278" y="1808788"/>
              <a:ext cx="54053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1" lang="zh-CN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開案</a:t>
              </a:r>
              <a:r>
                <a:rPr kumimoji="1" lang="en-US" altLang="zh-CN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kumimoji="1"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871EC25-FB18-D441-8856-83D8328F1DAF}"/>
              </a:ext>
            </a:extLst>
          </p:cNvPr>
          <p:cNvSpPr txBox="1"/>
          <p:nvPr/>
        </p:nvSpPr>
        <p:spPr>
          <a:xfrm>
            <a:off x="518147" y="6488815"/>
            <a:ext cx="725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(decile) : 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將測試樣本</a:t>
            </a:r>
            <a:r>
              <a:rPr kumimoji="1"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之機率自高到低排序並切為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為預測機率最高的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測試樣本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C1B75D-721E-0549-9EA7-0ABA926F21A9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751F8EF-05FA-2D42-8AC5-3DAD93DA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9" y="2573899"/>
            <a:ext cx="5677112" cy="378307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937D70-80EC-7943-BA25-0CFFB3E65DEC}"/>
              </a:ext>
            </a:extLst>
          </p:cNvPr>
          <p:cNvSpPr txBox="1"/>
          <p:nvPr/>
        </p:nvSpPr>
        <p:spPr>
          <a:xfrm>
            <a:off x="466355" y="2314477"/>
            <a:ext cx="14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Y</a:t>
            </a:r>
            <a:r>
              <a:rPr kumimoji="1" lang="zh-CN" altLang="en-US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軸</a:t>
            </a:r>
            <a:r>
              <a:rPr kumimoji="1" lang="en-US" altLang="zh-CN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 : </a:t>
            </a:r>
          </a:p>
          <a:p>
            <a:r>
              <a:rPr kumimoji="1" lang="zh-TW" altLang="en-US" sz="1400" dirty="0">
                <a:solidFill>
                  <a:srgbClr val="011893"/>
                </a:solidFill>
                <a:latin typeface="Heiti TC Medium" pitchFamily="2" charset="-128"/>
                <a:ea typeface="Heiti TC Medium" pitchFamily="2" charset="-128"/>
              </a:rPr>
              <a:t>開案比率</a:t>
            </a:r>
            <a:endParaRPr kumimoji="1" lang="en-US" altLang="zh-CN" sz="1400" dirty="0">
              <a:solidFill>
                <a:srgbClr val="011893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CE7492-E567-324A-A3F7-5933047A8160}"/>
              </a:ext>
            </a:extLst>
          </p:cNvPr>
          <p:cNvSpPr/>
          <p:nvPr/>
        </p:nvSpPr>
        <p:spPr>
          <a:xfrm>
            <a:off x="4750823" y="2688910"/>
            <a:ext cx="5405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開案</a:t>
            </a:r>
            <a:r>
              <a:rPr kumimoji="1" lang="en-US" altLang="zh-CN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10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46F1733-321A-0144-8508-C69D49ED8159}"/>
              </a:ext>
            </a:extLst>
          </p:cNvPr>
          <p:cNvSpPr txBox="1"/>
          <p:nvPr/>
        </p:nvSpPr>
        <p:spPr>
          <a:xfrm>
            <a:off x="1929624" y="3539847"/>
            <a:ext cx="402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透過這個模型預測</a:t>
            </a:r>
            <a:r>
              <a:rPr kumimoji="1" lang="zh-CN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20%</a:t>
            </a:r>
            <a:r>
              <a:rPr kumimoji="1" lang="zh-CN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高開案機率案件中</a:t>
            </a:r>
            <a:endParaRPr kumimoji="1" lang="en-US" altLang="zh-CN" sz="1400" b="1" dirty="0">
              <a:solidFill>
                <a:srgbClr val="01189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實際開案的比率為</a:t>
            </a:r>
            <a:r>
              <a:rPr kumimoji="1" lang="en-US" altLang="zh-CN" sz="1400" b="1" dirty="0">
                <a:solidFill>
                  <a:srgbClr val="0118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78%</a:t>
            </a:r>
            <a:endParaRPr kumimoji="1" lang="en-US" altLang="zh-TW" sz="1400" b="1" dirty="0">
              <a:solidFill>
                <a:srgbClr val="01189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936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7B85118-0B63-D84A-9288-79EDCD74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80" y="2457938"/>
            <a:ext cx="5906571" cy="393597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A4B7BA-263E-2E44-A2B5-77861B17722C}"/>
              </a:ext>
            </a:extLst>
          </p:cNvPr>
          <p:cNvSpPr txBox="1"/>
          <p:nvPr/>
        </p:nvSpPr>
        <p:spPr>
          <a:xfrm>
            <a:off x="2479275" y="2135834"/>
            <a:ext cx="92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kumimoji="1" lang="zh-CN" altLang="en-US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kumimoji="1" lang="en-US" altLang="zh-CN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</a:p>
          <a:p>
            <a:r>
              <a:rPr kumimoji="1" lang="zh-CN" altLang="en-US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開案案件</a:t>
            </a:r>
            <a:endParaRPr kumimoji="1" lang="en-US" altLang="zh-CN" sz="1200" b="1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CN" altLang="en-US" sz="12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累計佔比</a:t>
            </a:r>
            <a:endParaRPr kumimoji="1" lang="en-US" altLang="zh-CN" sz="1200" b="1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27F41C-0B9C-044F-967A-EDC78E728BB8}"/>
              </a:ext>
            </a:extLst>
          </p:cNvPr>
          <p:cNvSpPr txBox="1"/>
          <p:nvPr/>
        </p:nvSpPr>
        <p:spPr>
          <a:xfrm>
            <a:off x="4445456" y="3805872"/>
            <a:ext cx="402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預測前</a:t>
            </a:r>
            <a:r>
              <a:rPr kumimoji="1" lang="en-US" altLang="zh-TW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kumimoji="1" lang="zh-CN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高開案機率案件中</a:t>
            </a:r>
            <a:endParaRPr kumimoji="1" lang="en-US" altLang="zh-CN" sz="1400" b="1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CN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可以判斷到測試樣本中</a:t>
            </a:r>
            <a:r>
              <a:rPr kumimoji="1" lang="en-US" altLang="zh-CN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68%</a:t>
            </a:r>
            <a:r>
              <a:rPr kumimoji="1" lang="zh-CN" altLang="en-US" sz="1400" b="1" dirty="0">
                <a:solidFill>
                  <a:srgbClr val="01189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實際開案的案件</a:t>
            </a:r>
            <a:endParaRPr kumimoji="1" lang="en-US" altLang="zh-TW" sz="1400" b="1" dirty="0">
              <a:solidFill>
                <a:srgbClr val="01189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08B0A5-0AEF-5C48-9667-DC2731A6886D}"/>
              </a:ext>
            </a:extLst>
          </p:cNvPr>
          <p:cNvSpPr/>
          <p:nvPr/>
        </p:nvSpPr>
        <p:spPr>
          <a:xfrm>
            <a:off x="7166743" y="2585651"/>
            <a:ext cx="5405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CN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kumimoji="1" lang="en-US" altLang="zh-CN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A3FBB4-3546-C742-A567-9774B1D7397A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18B4CDE-52B5-8D4A-AD38-B3598C05DAF7}"/>
              </a:ext>
            </a:extLst>
          </p:cNvPr>
          <p:cNvSpPr txBox="1">
            <a:spLocks/>
          </p:cNvSpPr>
          <p:nvPr/>
        </p:nvSpPr>
        <p:spPr>
          <a:xfrm>
            <a:off x="720248" y="1235203"/>
            <a:ext cx="5453309" cy="5798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模型評估</a:t>
            </a:r>
            <a:r>
              <a:rPr kumimoji="1" lang="en-US" altLang="zh-CN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– H model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93238F-74D3-634C-98A1-84ACBA448EAD}"/>
              </a:ext>
            </a:extLst>
          </p:cNvPr>
          <p:cNvSpPr txBox="1"/>
          <p:nvPr/>
        </p:nvSpPr>
        <p:spPr>
          <a:xfrm>
            <a:off x="518147" y="6488815"/>
            <a:ext cx="725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(decile) : 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將測試樣本</a:t>
            </a:r>
            <a:r>
              <a:rPr kumimoji="1"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之機率自高到低排序並切為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等分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為預測機率最高的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kumimoji="1" lang="zh-CN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測試樣本</a:t>
            </a:r>
            <a:r>
              <a:rPr kumimoji="1" lang="en-US" altLang="zh-CN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056D5D-EC41-7C46-A171-B57BF70B0C2E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747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6D95AB-847F-2140-B288-C2F624B80A41}"/>
              </a:ext>
            </a:extLst>
          </p:cNvPr>
          <p:cNvSpPr/>
          <p:nvPr/>
        </p:nvSpPr>
        <p:spPr>
          <a:xfrm>
            <a:off x="7215764" y="71372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E71E2A-45DA-B54F-8FBC-1BB20FABA9EF}"/>
              </a:ext>
            </a:extLst>
          </p:cNvPr>
          <p:cNvSpPr/>
          <p:nvPr/>
        </p:nvSpPr>
        <p:spPr>
          <a:xfrm>
            <a:off x="1467287" y="2135834"/>
            <a:ext cx="9489741" cy="4577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spcBef>
                <a:spcPts val="1800"/>
              </a:spcBef>
              <a:buFont typeface="Wingdings" pitchFamily="2" charset="2"/>
              <a:buChar char="ü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兩個子模型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測試樣本中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5963" lvl="1" indent="-258763">
              <a:spcBef>
                <a:spcPts val="1800"/>
              </a:spcBef>
              <a:buFont typeface="Helvetica" pitchFamily="2" charset="0"/>
              <a:buChar char="-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模型預測最高前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％能預測到約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49%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的開案案件，且前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20%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的案件開案率高達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98%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5963" lvl="1" indent="-258763">
              <a:spcBef>
                <a:spcPts val="1800"/>
              </a:spcBef>
              <a:buFont typeface="Helvetica" pitchFamily="2" charset="0"/>
              <a:buChar char="-"/>
            </a:pP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模型預測最高前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％能預測到約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68%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的開案案件，且前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20%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的案件開案率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78%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ü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建議未來可作為社工安排案件調查順序之輔助參考，特別是在非緊急案件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model)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可在有限時間內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(30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天內須提出調查報告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做更有效率之安排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56C2203-60A3-514E-8C5F-1B20E997CBBF}"/>
              </a:ext>
            </a:extLst>
          </p:cNvPr>
          <p:cNvSpPr txBox="1">
            <a:spLocks/>
          </p:cNvSpPr>
          <p:nvPr/>
        </p:nvSpPr>
        <p:spPr>
          <a:xfrm>
            <a:off x="720248" y="1235203"/>
            <a:ext cx="5453309" cy="5798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小結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" name="直線圖說文字 1 1">
            <a:extLst>
              <a:ext uri="{FF2B5EF4-FFF2-40B4-BE49-F238E27FC236}">
                <a16:creationId xmlns:a16="http://schemas.microsoft.com/office/drawing/2014/main" id="{15FDB2BD-D72C-E942-BC88-CAF6D31AFF19}"/>
              </a:ext>
            </a:extLst>
          </p:cNvPr>
          <p:cNvSpPr/>
          <p:nvPr/>
        </p:nvSpPr>
        <p:spPr>
          <a:xfrm>
            <a:off x="7067398" y="1785738"/>
            <a:ext cx="4255988" cy="928169"/>
          </a:xfrm>
          <a:prstGeom prst="borderCallout1">
            <a:avLst>
              <a:gd name="adj1" fmla="val 55452"/>
              <a:gd name="adj2" fmla="val -2753"/>
              <a:gd name="adj3" fmla="val 106705"/>
              <a:gd name="adj4" fmla="val -841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1000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個通報案件中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模型預測前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200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個高開案案件中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可以抓到近一半實際開案件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且這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200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個高開案中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開案率高達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98%.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5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40657" y="2786542"/>
            <a:ext cx="5072128" cy="1460905"/>
          </a:xfrm>
        </p:spPr>
        <p:txBody>
          <a:bodyPr anchor="b">
            <a:noAutofit/>
          </a:bodyPr>
          <a:lstStyle/>
          <a:p>
            <a: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  <a:t>Team Introduction</a:t>
            </a:r>
            <a:endParaRPr lang="zh-CN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4787139" y="2714558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967701" y="2779125"/>
            <a:ext cx="0" cy="1152144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946B05-2AE0-C04D-8927-8472B94AFE67}"/>
              </a:ext>
            </a:extLst>
          </p:cNvPr>
          <p:cNvSpPr/>
          <p:nvPr/>
        </p:nvSpPr>
        <p:spPr>
          <a:xfrm>
            <a:off x="1226450" y="1735945"/>
            <a:ext cx="10096936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36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 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" altLang="zh-TW" sz="2400" dirty="0"/>
              <a:t>Natural Language Processing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F8B4E5C-1783-7641-909B-5D3C0A578357}"/>
              </a:ext>
            </a:extLst>
          </p:cNvPr>
          <p:cNvSpPr txBox="1">
            <a:spLocks/>
          </p:cNvSpPr>
          <p:nvPr/>
        </p:nvSpPr>
        <p:spPr>
          <a:xfrm>
            <a:off x="2364868" y="2798276"/>
            <a:ext cx="4143508" cy="2186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中文語意斷詞 </a:t>
            </a:r>
            <a:r>
              <a:rPr lang="en-US" altLang="zh-TW" dirty="0">
                <a:latin typeface="微軟正黑體" panose="020B0604030504040204" pitchFamily="34" charset="-120"/>
                <a:cs typeface="Kaiti TC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cs typeface="Kaiti TC" charset="-120"/>
              </a:rPr>
              <a:t>Jieba</a:t>
            </a:r>
            <a:r>
              <a:rPr lang="en-US" altLang="zh-TW" dirty="0">
                <a:latin typeface="微軟正黑體" panose="020B0604030504040204" pitchFamily="34" charset="-120"/>
                <a:cs typeface="Kaiti TC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cs typeface="Kaiti TC" charset="-120"/>
            </a:endParaRPr>
          </a:p>
          <a:p>
            <a:pPr>
              <a:spcBef>
                <a:spcPts val="1600"/>
              </a:spcBef>
            </a:pPr>
            <a:r>
              <a:rPr lang="en-US" altLang="zh-TW" dirty="0">
                <a:latin typeface="微軟正黑體" panose="020B0604030504040204" pitchFamily="34" charset="-120"/>
                <a:cs typeface="Kaiti TC" charset="-120"/>
              </a:rPr>
              <a:t>TF-IDF</a:t>
            </a:r>
          </a:p>
          <a:p>
            <a:pPr>
              <a:spcBef>
                <a:spcPts val="1600"/>
              </a:spcBef>
            </a:pP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文字分群</a:t>
            </a:r>
            <a:r>
              <a:rPr lang="en-US" altLang="zh-TW" dirty="0">
                <a:latin typeface="微軟正黑體" panose="020B0604030504040204" pitchFamily="34" charset="-120"/>
                <a:cs typeface="Kaiti TC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cs typeface="Kaiti TC" charset="-120"/>
              </a:rPr>
              <a:t>加入預測變因</a:t>
            </a:r>
            <a:r>
              <a:rPr lang="en-US" altLang="zh-TW" dirty="0">
                <a:latin typeface="微軟正黑體" panose="020B0604030504040204" pitchFamily="34" charset="-120"/>
                <a:cs typeface="Kaiti TC" charset="-120"/>
              </a:rPr>
              <a:t>)</a:t>
            </a:r>
          </a:p>
          <a:p>
            <a:pPr>
              <a:spcBef>
                <a:spcPts val="1600"/>
              </a:spcBef>
            </a:pPr>
            <a:r>
              <a:rPr lang="en-US" altLang="zh-TW" dirty="0" err="1">
                <a:latin typeface="微軟正黑體" panose="020B0604030504040204" pitchFamily="34" charset="-120"/>
                <a:cs typeface="Kaiti TC" charset="-120"/>
              </a:rPr>
              <a:t>WordCloud</a:t>
            </a:r>
            <a:endParaRPr lang="en-US" altLang="zh-TW" dirty="0">
              <a:latin typeface="微軟正黑體" panose="020B0604030504040204" pitchFamily="34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970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2FC75-463D-264F-BBDC-121936502C52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8A616EF-CF70-D24C-808F-271A50DEBDAA}"/>
              </a:ext>
            </a:extLst>
          </p:cNvPr>
          <p:cNvSpPr txBox="1">
            <a:spLocks/>
          </p:cNvSpPr>
          <p:nvPr/>
        </p:nvSpPr>
        <p:spPr>
          <a:xfrm>
            <a:off x="1235809" y="1527505"/>
            <a:ext cx="4126352" cy="5847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中文語意斷詞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4CB722-8898-FB45-ACE3-176F1C14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80" y="2374194"/>
            <a:ext cx="6176640" cy="39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93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1">
            <a:extLst>
              <a:ext uri="{FF2B5EF4-FFF2-40B4-BE49-F238E27FC236}">
                <a16:creationId xmlns:a16="http://schemas.microsoft.com/office/drawing/2014/main" id="{92F96400-65E6-C142-B9A7-405252C1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18" y="1819892"/>
            <a:ext cx="9297363" cy="460354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2FC75-463D-264F-BBDC-121936502C52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8A616EF-CF70-D24C-808F-271A50DEBDAA}"/>
              </a:ext>
            </a:extLst>
          </p:cNvPr>
          <p:cNvSpPr txBox="1">
            <a:spLocks/>
          </p:cNvSpPr>
          <p:nvPr/>
        </p:nvSpPr>
        <p:spPr>
          <a:xfrm>
            <a:off x="1235809" y="1527505"/>
            <a:ext cx="4126352" cy="5847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中文語意斷詞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3CCC3A-1FC7-A448-AD26-8A7D286C3923}"/>
              </a:ext>
            </a:extLst>
          </p:cNvPr>
          <p:cNvSpPr/>
          <p:nvPr/>
        </p:nvSpPr>
        <p:spPr>
          <a:xfrm>
            <a:off x="7995980" y="6535067"/>
            <a:ext cx="4196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參考來源：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Fukuball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「中文斷詞：斷句不要悲劇」</a:t>
            </a:r>
            <a:endParaRPr lang="zh-TW" altLang="en-US" sz="14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1076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2FC75-463D-264F-BBDC-121936502C52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6CFDECD-D9A7-3A40-A99F-427A09CFC8BB}"/>
              </a:ext>
            </a:extLst>
          </p:cNvPr>
          <p:cNvSpPr txBox="1">
            <a:spLocks/>
          </p:cNvSpPr>
          <p:nvPr/>
        </p:nvSpPr>
        <p:spPr>
          <a:xfrm>
            <a:off x="838200" y="1502630"/>
            <a:ext cx="10515600" cy="43533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文字分群</a:t>
            </a:r>
            <a:endParaRPr kumimoji="1"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34E915-AD06-7446-9E58-772B2C382383}"/>
              </a:ext>
            </a:extLst>
          </p:cNvPr>
          <p:cNvSpPr txBox="1"/>
          <p:nvPr/>
        </p:nvSpPr>
        <p:spPr>
          <a:xfrm>
            <a:off x="838200" y="2691008"/>
            <a:ext cx="108732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目的：找出案情陳述內特定文字群並設為變因，提高預測開案精準率</a:t>
            </a:r>
            <a:b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D02AC0-3E0F-C34F-B493-A10CD1E5C1C8}"/>
              </a:ext>
            </a:extLst>
          </p:cNvPr>
          <p:cNvSpPr/>
          <p:nvPr/>
        </p:nvSpPr>
        <p:spPr>
          <a:xfrm>
            <a:off x="1322381" y="3870333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將通報表案情陳述中的文字斷詞後，依照詞頻、文章距離分為９群。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566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2FC75-463D-264F-BBDC-121936502C52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73A079A-5D6E-CD49-AA84-6E266AE42BCE}"/>
              </a:ext>
            </a:extLst>
          </p:cNvPr>
          <p:cNvSpPr txBox="1">
            <a:spLocks/>
          </p:cNvSpPr>
          <p:nvPr/>
        </p:nvSpPr>
        <p:spPr>
          <a:xfrm>
            <a:off x="1217912" y="1578887"/>
            <a:ext cx="8681507" cy="7204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</a:rPr>
              <a:t>TF-IDF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0454810-FD31-F74E-B87F-BB13787BF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76" y="2299324"/>
            <a:ext cx="8309248" cy="42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2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91AB70-2BA2-4443-8E23-2A8858AA74DA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36C8ABBA-8C34-4441-BD20-BC42C5818914}"/>
              </a:ext>
            </a:extLst>
          </p:cNvPr>
          <p:cNvSpPr txBox="1">
            <a:spLocks/>
          </p:cNvSpPr>
          <p:nvPr/>
        </p:nvSpPr>
        <p:spPr>
          <a:xfrm>
            <a:off x="838200" y="1324959"/>
            <a:ext cx="10515600" cy="573624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文字雲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41B28D-7924-BA4F-81CB-0F8571A10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6" t="20346" r="9396" b="18698"/>
          <a:stretch/>
        </p:blipFill>
        <p:spPr>
          <a:xfrm>
            <a:off x="6031213" y="1931506"/>
            <a:ext cx="4146360" cy="239711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60B18E-0D81-BF4B-AEB4-ADD07998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19947" r="8499" b="19096"/>
          <a:stretch/>
        </p:blipFill>
        <p:spPr>
          <a:xfrm>
            <a:off x="1884854" y="1911014"/>
            <a:ext cx="4211146" cy="239711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872F5E6-D85C-4A46-BC1B-E782AFF7FD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20323" r="8947" b="20368"/>
          <a:stretch/>
        </p:blipFill>
        <p:spPr>
          <a:xfrm>
            <a:off x="1917247" y="4328620"/>
            <a:ext cx="4146359" cy="233232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A55EAD-6837-9F49-8CA7-8D8CA3B06B43}"/>
              </a:ext>
            </a:extLst>
          </p:cNvPr>
          <p:cNvSpPr txBox="1"/>
          <p:nvPr/>
        </p:nvSpPr>
        <p:spPr>
          <a:xfrm>
            <a:off x="6095999" y="4550962"/>
            <a:ext cx="408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這三群以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家庭暴力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為主，由於文字詞群中多出現兒童、小孩、暴力、毆打、酒後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左下圖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、害怕等等字眼。</a:t>
            </a:r>
          </a:p>
        </p:txBody>
      </p:sp>
    </p:spTree>
    <p:extLst>
      <p:ext uri="{BB962C8B-B14F-4D97-AF65-F5344CB8AC3E}">
        <p14:creationId xmlns:p14="http://schemas.microsoft.com/office/powerpoint/2010/main" val="85508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91AB70-2BA2-4443-8E23-2A8858AA74DA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90CECE3-2DCB-7341-BF91-DEB17E1F5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t="19769" r="9056" b="19274"/>
          <a:stretch/>
        </p:blipFill>
        <p:spPr>
          <a:xfrm>
            <a:off x="6096000" y="2354211"/>
            <a:ext cx="4608512" cy="266429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6C8D638-6316-8045-B3A4-F01C4C701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0004" r="9438" b="19040"/>
          <a:stretch/>
        </p:blipFill>
        <p:spPr>
          <a:xfrm>
            <a:off x="1218944" y="2354212"/>
            <a:ext cx="4608512" cy="266429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4611FD-90C4-304E-B289-7B515779F798}"/>
              </a:ext>
            </a:extLst>
          </p:cNvPr>
          <p:cNvSpPr txBox="1"/>
          <p:nvPr/>
        </p:nvSpPr>
        <p:spPr>
          <a:xfrm>
            <a:off x="1264692" y="5209875"/>
            <a:ext cx="9125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這兩群以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受傷程度及部位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的文字為主，文字詞群中多出現頭部、傷痕、急診、就醫、外傷、舊傷等等明顯受傷字眼。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5113C85E-1FF6-664D-BA3E-373FA9B019E8}"/>
              </a:ext>
            </a:extLst>
          </p:cNvPr>
          <p:cNvSpPr txBox="1">
            <a:spLocks/>
          </p:cNvSpPr>
          <p:nvPr/>
        </p:nvSpPr>
        <p:spPr>
          <a:xfrm>
            <a:off x="838200" y="1324959"/>
            <a:ext cx="10515600" cy="573624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文字雲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764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91AB70-2BA2-4443-8E23-2A8858AA74DA}"/>
              </a:ext>
            </a:extLst>
          </p:cNvPr>
          <p:cNvSpPr/>
          <p:nvPr/>
        </p:nvSpPr>
        <p:spPr>
          <a:xfrm>
            <a:off x="7215765" y="724570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DCB334-C763-C548-8381-7F8CACEA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t="20403" r="9843" b="20288"/>
          <a:stretch/>
        </p:blipFill>
        <p:spPr>
          <a:xfrm>
            <a:off x="1044037" y="1992208"/>
            <a:ext cx="4007640" cy="22900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E73A99-C8B9-2A48-A54D-38CE17126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19770" r="8988" b="19274"/>
          <a:stretch/>
        </p:blipFill>
        <p:spPr>
          <a:xfrm>
            <a:off x="5140590" y="1960401"/>
            <a:ext cx="4071253" cy="23536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C4A03F-58DA-8447-A328-B6EB33560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19627" r="8947" b="19417"/>
          <a:stretch/>
        </p:blipFill>
        <p:spPr>
          <a:xfrm>
            <a:off x="1044037" y="4361587"/>
            <a:ext cx="4071253" cy="235369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7A4105-82E5-D542-8315-E38E36A6A6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t="20898" r="9099" b="19793"/>
          <a:stretch/>
        </p:blipFill>
        <p:spPr>
          <a:xfrm>
            <a:off x="5140590" y="4339494"/>
            <a:ext cx="4071254" cy="235369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853535-0152-D146-95D5-7626561C0ED8}"/>
              </a:ext>
            </a:extLst>
          </p:cNvPr>
          <p:cNvSpPr txBox="1"/>
          <p:nvPr/>
        </p:nvSpPr>
        <p:spPr>
          <a:xfrm>
            <a:off x="9252186" y="2121585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這四群以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學校學習行為及家庭狀況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為主，其中有詞群中多出現案父母、案外祖母等等主在表達家庭關係與狀況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，較無明顯傷案字眼。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A9439E6B-8EF4-0841-BFE7-EABE4CECB55A}"/>
              </a:ext>
            </a:extLst>
          </p:cNvPr>
          <p:cNvSpPr txBox="1">
            <a:spLocks/>
          </p:cNvSpPr>
          <p:nvPr/>
        </p:nvSpPr>
        <p:spPr>
          <a:xfrm>
            <a:off x="838200" y="1324959"/>
            <a:ext cx="10515600" cy="573624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文字雲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2639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88BF7B55-4677-A547-8CBD-50FC35937D4E}"/>
              </a:ext>
            </a:extLst>
          </p:cNvPr>
          <p:cNvGrpSpPr/>
          <p:nvPr/>
        </p:nvGrpSpPr>
        <p:grpSpPr>
          <a:xfrm>
            <a:off x="7899778" y="2410930"/>
            <a:ext cx="3865450" cy="4393283"/>
            <a:chOff x="8130045" y="2742065"/>
            <a:chExt cx="3865450" cy="439328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4071958-0C14-5249-AEC6-236B96364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0045" y="2742065"/>
              <a:ext cx="3865450" cy="439328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47BE094-98C4-824F-9E6D-72D832A96D11}"/>
                </a:ext>
              </a:extLst>
            </p:cNvPr>
            <p:cNvSpPr/>
            <p:nvPr/>
          </p:nvSpPr>
          <p:spPr>
            <a:xfrm>
              <a:off x="8293705" y="2791055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加入文字分群</a:t>
              </a:r>
              <a:endPara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>
                <a:defRPr/>
              </a:pP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(9</a:t>
              </a:r>
              <a:r>
                <a:rPr lang="zh-CN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群佔比</a:t>
              </a:r>
              <a:r>
                <a:rPr lang="en-US" altLang="zh-CN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B7D447-A515-FC48-B173-29F07011DDAF}"/>
              </a:ext>
            </a:extLst>
          </p:cNvPr>
          <p:cNvSpPr/>
          <p:nvPr/>
        </p:nvSpPr>
        <p:spPr>
          <a:xfrm>
            <a:off x="5558666" y="164812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253D655-7F7A-C642-B222-4387596CD479}"/>
              </a:ext>
            </a:extLst>
          </p:cNvPr>
          <p:cNvSpPr txBox="1">
            <a:spLocks/>
          </p:cNvSpPr>
          <p:nvPr/>
        </p:nvSpPr>
        <p:spPr>
          <a:xfrm>
            <a:off x="417126" y="1203655"/>
            <a:ext cx="2626129" cy="48420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模型評估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3489426-E1AF-144F-B07D-DADF75101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13280"/>
              </p:ext>
            </p:extLst>
          </p:nvPr>
        </p:nvGraphicFramePr>
        <p:xfrm>
          <a:off x="3410306" y="1157812"/>
          <a:ext cx="8235459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935">
                  <a:extLst>
                    <a:ext uri="{9D8B030D-6E8A-4147-A177-3AD203B41FA5}">
                      <a16:colId xmlns:a16="http://schemas.microsoft.com/office/drawing/2014/main" val="2034367975"/>
                    </a:ext>
                  </a:extLst>
                </a:gridCol>
                <a:gridCol w="1339381">
                  <a:extLst>
                    <a:ext uri="{9D8B030D-6E8A-4147-A177-3AD203B41FA5}">
                      <a16:colId xmlns:a16="http://schemas.microsoft.com/office/drawing/2014/main" val="3181120485"/>
                    </a:ext>
                  </a:extLst>
                </a:gridCol>
                <a:gridCol w="1339381">
                  <a:extLst>
                    <a:ext uri="{9D8B030D-6E8A-4147-A177-3AD203B41FA5}">
                      <a16:colId xmlns:a16="http://schemas.microsoft.com/office/drawing/2014/main" val="900897614"/>
                    </a:ext>
                  </a:extLst>
                </a:gridCol>
                <a:gridCol w="1339381">
                  <a:extLst>
                    <a:ext uri="{9D8B030D-6E8A-4147-A177-3AD203B41FA5}">
                      <a16:colId xmlns:a16="http://schemas.microsoft.com/office/drawing/2014/main" val="3543892211"/>
                    </a:ext>
                  </a:extLst>
                </a:gridCol>
                <a:gridCol w="1339381">
                  <a:extLst>
                    <a:ext uri="{9D8B030D-6E8A-4147-A177-3AD203B41FA5}">
                      <a16:colId xmlns:a16="http://schemas.microsoft.com/office/drawing/2014/main" val="3551947135"/>
                    </a:ext>
                  </a:extLst>
                </a:gridCol>
              </a:tblGrid>
              <a:tr h="2626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Recall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Precision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F1 - Score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239120"/>
                  </a:ext>
                </a:extLst>
              </a:tr>
              <a:tr h="26267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0.827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0.929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0.745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599963"/>
                  </a:ext>
                </a:extLst>
              </a:tr>
              <a:tr h="262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加入文字分群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(9</a:t>
                      </a: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群詞頻</a:t>
                      </a:r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0.829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0.633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0.924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0.751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439346"/>
                  </a:ext>
                </a:extLst>
              </a:tr>
              <a:tr h="262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加入文字分群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(9</a:t>
                      </a: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群佔比</a:t>
                      </a:r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0.826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0.620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0.929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0.744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914515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45FA3911-65FD-4A4C-B889-A0CABA029D2A}"/>
              </a:ext>
            </a:extLst>
          </p:cNvPr>
          <p:cNvSpPr/>
          <p:nvPr/>
        </p:nvSpPr>
        <p:spPr>
          <a:xfrm>
            <a:off x="417126" y="1704063"/>
            <a:ext cx="2646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Model: Random Forest</a:t>
            </a:r>
          </a:p>
          <a:p>
            <a:r>
              <a:rPr kumimoji="1"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樣本數</a:t>
            </a:r>
            <a:r>
              <a:rPr kumimoji="1"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kumimoji="1"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0A80D1-A495-5D42-A3CF-68E80AEFDC50}"/>
              </a:ext>
            </a:extLst>
          </p:cNvPr>
          <p:cNvGrpSpPr/>
          <p:nvPr/>
        </p:nvGrpSpPr>
        <p:grpSpPr>
          <a:xfrm>
            <a:off x="89645" y="2558151"/>
            <a:ext cx="3898741" cy="4263991"/>
            <a:chOff x="104764" y="2871357"/>
            <a:chExt cx="3898741" cy="426399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23F1B7D-3B28-F046-B256-3AEC98BD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64" y="2871357"/>
              <a:ext cx="3898741" cy="426399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197B88-BF03-9E40-9783-25E1AE07BE07}"/>
                </a:ext>
              </a:extLst>
            </p:cNvPr>
            <p:cNvSpPr/>
            <p:nvPr/>
          </p:nvSpPr>
          <p:spPr>
            <a:xfrm>
              <a:off x="996573" y="289877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未加入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E87C55-A5F1-574E-AF9F-1A14904FA514}"/>
              </a:ext>
            </a:extLst>
          </p:cNvPr>
          <p:cNvGrpSpPr/>
          <p:nvPr/>
        </p:nvGrpSpPr>
        <p:grpSpPr>
          <a:xfrm>
            <a:off x="4036630" y="2477849"/>
            <a:ext cx="3850761" cy="4344293"/>
            <a:chOff x="4141394" y="2791055"/>
            <a:chExt cx="3850761" cy="434429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1F87A97-4810-4F42-9722-7AF1B445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1394" y="2871357"/>
              <a:ext cx="3850761" cy="426399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4207D20-AF49-0045-9D95-BCCE17470469}"/>
                </a:ext>
              </a:extLst>
            </p:cNvPr>
            <p:cNvSpPr/>
            <p:nvPr/>
          </p:nvSpPr>
          <p:spPr>
            <a:xfrm>
              <a:off x="4173949" y="2791055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加入文字分群</a:t>
              </a:r>
              <a:endPara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>
                <a:defRPr/>
              </a:pP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(9</a:t>
              </a:r>
              <a:r>
                <a:rPr lang="zh-CN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群詞頻</a:t>
              </a:r>
              <a:r>
                <a:rPr lang="en-US" altLang="zh-CN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2A1CCA40-01E0-CE45-9A8A-A989B7E72C61}"/>
              </a:ext>
            </a:extLst>
          </p:cNvPr>
          <p:cNvSpPr/>
          <p:nvPr/>
        </p:nvSpPr>
        <p:spPr>
          <a:xfrm>
            <a:off x="6015213" y="618088"/>
            <a:ext cx="5980282" cy="451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通報表預測納入案情陳述文字分群模型結果</a:t>
            </a:r>
            <a:endParaRPr lang="en-US" altLang="zh-CN" sz="20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636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1BB7640D-E129-0A4A-AA14-4F60186A9A3D}"/>
              </a:ext>
            </a:extLst>
          </p:cNvPr>
          <p:cNvSpPr/>
          <p:nvPr/>
        </p:nvSpPr>
        <p:spPr>
          <a:xfrm>
            <a:off x="1147458" y="3792704"/>
            <a:ext cx="9161955" cy="2034355"/>
          </a:xfrm>
          <a:prstGeom prst="roundRect">
            <a:avLst>
              <a:gd name="adj" fmla="val 64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0F5E3E-6FA7-1443-B6CD-109120F916B8}"/>
              </a:ext>
            </a:extLst>
          </p:cNvPr>
          <p:cNvSpPr/>
          <p:nvPr/>
        </p:nvSpPr>
        <p:spPr>
          <a:xfrm>
            <a:off x="1360052" y="1588546"/>
            <a:ext cx="5764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0AA972-BA41-774A-81C3-37C2898D2344}"/>
              </a:ext>
            </a:extLst>
          </p:cNvPr>
          <p:cNvSpPr/>
          <p:nvPr/>
        </p:nvSpPr>
        <p:spPr>
          <a:xfrm>
            <a:off x="1360052" y="3999399"/>
            <a:ext cx="7816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indent="-1071563"/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32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4C3980-44D0-A94B-A049-9D3D675133E3}"/>
              </a:ext>
            </a:extLst>
          </p:cNvPr>
          <p:cNvSpPr/>
          <p:nvPr/>
        </p:nvSpPr>
        <p:spPr>
          <a:xfrm>
            <a:off x="2894778" y="2173321"/>
            <a:ext cx="3741263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關聯分析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2CF693-00A8-2449-A947-42B3E921E254}"/>
              </a:ext>
            </a:extLst>
          </p:cNvPr>
          <p:cNvSpPr/>
          <p:nvPr/>
        </p:nvSpPr>
        <p:spPr>
          <a:xfrm>
            <a:off x="2894778" y="2617199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開案預測模型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AD1C1B-42F6-D748-9F03-DB4544BE04CC}"/>
              </a:ext>
            </a:extLst>
          </p:cNvPr>
          <p:cNvSpPr/>
          <p:nvPr/>
        </p:nvSpPr>
        <p:spPr>
          <a:xfrm>
            <a:off x="2894778" y="3062722"/>
            <a:ext cx="3741264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通報表案情陳述</a:t>
            </a: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A0393-C550-E244-B1FF-823B97D10A02}"/>
              </a:ext>
            </a:extLst>
          </p:cNvPr>
          <p:cNvSpPr/>
          <p:nvPr/>
        </p:nvSpPr>
        <p:spPr>
          <a:xfrm>
            <a:off x="2894778" y="4657610"/>
            <a:ext cx="6120382" cy="52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028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B00BB17F-CBE5-0F4A-80CD-1BA81EE4287F}"/>
              </a:ext>
            </a:extLst>
          </p:cNvPr>
          <p:cNvGrpSpPr/>
          <p:nvPr/>
        </p:nvGrpSpPr>
        <p:grpSpPr>
          <a:xfrm>
            <a:off x="8550908" y="4370455"/>
            <a:ext cx="1473176" cy="1900816"/>
            <a:chOff x="8709995" y="4580229"/>
            <a:chExt cx="1473176" cy="1900816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6FFD52D-08F5-B44D-91FD-EE37482CE4DC}"/>
                </a:ext>
              </a:extLst>
            </p:cNvPr>
            <p:cNvSpPr txBox="1"/>
            <p:nvPr/>
          </p:nvSpPr>
          <p:spPr>
            <a:xfrm>
              <a:off x="8832615" y="6080935"/>
              <a:ext cx="1238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吳又建</a:t>
              </a:r>
              <a:endPara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B707B93-165C-6F4D-A5F6-E878032EA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405" t="261" r="257" b="55154"/>
            <a:stretch/>
          </p:blipFill>
          <p:spPr>
            <a:xfrm>
              <a:off x="8709995" y="4580229"/>
              <a:ext cx="1473176" cy="1460788"/>
            </a:xfrm>
            <a:prstGeom prst="ellipse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F1D17A-BF4E-594A-8C2C-946893504A55}"/>
              </a:ext>
            </a:extLst>
          </p:cNvPr>
          <p:cNvGrpSpPr/>
          <p:nvPr/>
        </p:nvGrpSpPr>
        <p:grpSpPr>
          <a:xfrm>
            <a:off x="7961887" y="2396699"/>
            <a:ext cx="1453509" cy="1792490"/>
            <a:chOff x="6113777" y="1861625"/>
            <a:chExt cx="1625543" cy="2037601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716C65-F38C-404B-8AC5-F32D6E014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500" b="12500"/>
            <a:stretch/>
          </p:blipFill>
          <p:spPr>
            <a:xfrm>
              <a:off x="6113777" y="1861625"/>
              <a:ext cx="1625543" cy="1625543"/>
            </a:xfrm>
            <a:prstGeom prst="ellipse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6A4AF23-F273-1F4C-A28C-8945AAF5CACD}"/>
                </a:ext>
              </a:extLst>
            </p:cNvPr>
            <p:cNvSpPr txBox="1"/>
            <p:nvPr/>
          </p:nvSpPr>
          <p:spPr>
            <a:xfrm>
              <a:off x="6300364" y="3499116"/>
              <a:ext cx="1252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吳奇倫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2823A07-FBEF-9947-9197-748BECA9375F}"/>
              </a:ext>
            </a:extLst>
          </p:cNvPr>
          <p:cNvGrpSpPr/>
          <p:nvPr/>
        </p:nvGrpSpPr>
        <p:grpSpPr>
          <a:xfrm>
            <a:off x="9572569" y="2363885"/>
            <a:ext cx="1476002" cy="1840411"/>
            <a:chOff x="8536569" y="1799343"/>
            <a:chExt cx="1650698" cy="2092075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888D479-01B5-5744-8E4C-F7DEB0BED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82" t="5715" r="1163" b="18190"/>
            <a:stretch/>
          </p:blipFill>
          <p:spPr>
            <a:xfrm>
              <a:off x="8536569" y="1799343"/>
              <a:ext cx="1650698" cy="1660541"/>
            </a:xfrm>
            <a:prstGeom prst="ellipse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6A28E5F-4147-B246-90A5-B153B7724547}"/>
                </a:ext>
              </a:extLst>
            </p:cNvPr>
            <p:cNvSpPr txBox="1"/>
            <p:nvPr/>
          </p:nvSpPr>
          <p:spPr>
            <a:xfrm>
              <a:off x="8727626" y="3491308"/>
              <a:ext cx="1238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林瑜軒</a:t>
              </a:r>
              <a:endPara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FAAAD5D-C636-0347-9BF3-C640D30B3A4F}"/>
              </a:ext>
            </a:extLst>
          </p:cNvPr>
          <p:cNvGrpSpPr/>
          <p:nvPr/>
        </p:nvGrpSpPr>
        <p:grpSpPr>
          <a:xfrm>
            <a:off x="4755228" y="2438416"/>
            <a:ext cx="1456601" cy="1831645"/>
            <a:chOff x="1685531" y="1889325"/>
            <a:chExt cx="1629001" cy="2082111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8CAA05F-96F8-B94F-A262-5F5217A2E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53" b="20682"/>
            <a:stretch/>
          </p:blipFill>
          <p:spPr>
            <a:xfrm>
              <a:off x="1685531" y="1889325"/>
              <a:ext cx="1629001" cy="1629001"/>
            </a:xfrm>
            <a:prstGeom prst="ellipse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DFB394B-217D-0942-BD85-8B2E81547BD6}"/>
                </a:ext>
              </a:extLst>
            </p:cNvPr>
            <p:cNvSpPr txBox="1"/>
            <p:nvPr/>
          </p:nvSpPr>
          <p:spPr>
            <a:xfrm>
              <a:off x="1842676" y="3571326"/>
              <a:ext cx="1238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張赫麟</a:t>
              </a:r>
              <a:endPara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8EA95B2-930E-314C-B5F2-8C2413E57F8F}"/>
              </a:ext>
            </a:extLst>
          </p:cNvPr>
          <p:cNvGrpSpPr/>
          <p:nvPr/>
        </p:nvGrpSpPr>
        <p:grpSpPr>
          <a:xfrm>
            <a:off x="6879628" y="4421441"/>
            <a:ext cx="1484804" cy="1863796"/>
            <a:chOff x="2844145" y="4404920"/>
            <a:chExt cx="1660542" cy="211865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E4C497C-6BAD-6947-B778-F50E4DB66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977" t="37812" r="20048" b="19477"/>
            <a:stretch/>
          </p:blipFill>
          <p:spPr>
            <a:xfrm>
              <a:off x="2844145" y="4404920"/>
              <a:ext cx="1660542" cy="1660543"/>
            </a:xfrm>
            <a:prstGeom prst="ellipse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6E57A9C-F472-1D4C-A584-2B5A5632BEF9}"/>
                </a:ext>
              </a:extLst>
            </p:cNvPr>
            <p:cNvSpPr txBox="1"/>
            <p:nvPr/>
          </p:nvSpPr>
          <p:spPr>
            <a:xfrm>
              <a:off x="3097928" y="6123469"/>
              <a:ext cx="1238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潘怡均</a:t>
              </a:r>
              <a:endPara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E7EBF83-A774-8E49-82F9-5B087A6DEEF4}"/>
              </a:ext>
            </a:extLst>
          </p:cNvPr>
          <p:cNvGrpSpPr/>
          <p:nvPr/>
        </p:nvGrpSpPr>
        <p:grpSpPr>
          <a:xfrm>
            <a:off x="6355437" y="2418116"/>
            <a:ext cx="1453509" cy="1813372"/>
            <a:chOff x="3901383" y="1897997"/>
            <a:chExt cx="1625543" cy="2061339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298D801-F0B8-B749-8369-B77FAD9B2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3901383" y="1897997"/>
              <a:ext cx="1625543" cy="1625543"/>
            </a:xfrm>
            <a:prstGeom prst="ellipse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DFA12B-C99E-1844-89BF-F90C35149E42}"/>
                </a:ext>
              </a:extLst>
            </p:cNvPr>
            <p:cNvSpPr txBox="1"/>
            <p:nvPr/>
          </p:nvSpPr>
          <p:spPr>
            <a:xfrm>
              <a:off x="4095029" y="3559226"/>
              <a:ext cx="1238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藍浩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8D502AB-BD7F-4848-AFA8-1A2912842A9A}"/>
              </a:ext>
            </a:extLst>
          </p:cNvPr>
          <p:cNvGrpSpPr/>
          <p:nvPr/>
        </p:nvGrpSpPr>
        <p:grpSpPr>
          <a:xfrm>
            <a:off x="10150850" y="4387368"/>
            <a:ext cx="1494603" cy="1874885"/>
            <a:chOff x="9763897" y="4398600"/>
            <a:chExt cx="1671501" cy="2131264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3E80E8-8B82-7B4B-AF2A-AEB346826BE6}"/>
                </a:ext>
              </a:extLst>
            </p:cNvPr>
            <p:cNvSpPr txBox="1"/>
            <p:nvPr/>
          </p:nvSpPr>
          <p:spPr>
            <a:xfrm>
              <a:off x="9980523" y="6129754"/>
              <a:ext cx="1238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陳姿君</a:t>
              </a:r>
              <a:endPara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C263CEE1-2C14-6F43-9CD1-9F49935AB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3167" t="14315" r="3167" b="25685"/>
            <a:stretch/>
          </p:blipFill>
          <p:spPr>
            <a:xfrm>
              <a:off x="9763897" y="4398600"/>
              <a:ext cx="1671501" cy="1671501"/>
            </a:xfrm>
            <a:prstGeom prst="ellipse">
              <a:avLst/>
            </a:prstGeom>
          </p:spPr>
        </p:pic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900BE28-8CF3-3A48-A33F-8F335621BA5C}"/>
              </a:ext>
            </a:extLst>
          </p:cNvPr>
          <p:cNvSpPr txBox="1"/>
          <p:nvPr/>
        </p:nvSpPr>
        <p:spPr>
          <a:xfrm>
            <a:off x="6655568" y="1289565"/>
            <a:ext cx="226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資料英雄們</a:t>
            </a:r>
            <a:endParaRPr kumimoji="1" lang="zh-TW" altLang="en-US" sz="32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F92CFF35-96A2-F44D-9F68-071F9F19961A}"/>
              </a:ext>
            </a:extLst>
          </p:cNvPr>
          <p:cNvGrpSpPr/>
          <p:nvPr/>
        </p:nvGrpSpPr>
        <p:grpSpPr>
          <a:xfrm>
            <a:off x="887735" y="2491220"/>
            <a:ext cx="1814381" cy="2233364"/>
            <a:chOff x="9681870" y="242628"/>
            <a:chExt cx="1814381" cy="2233364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469AF70-C12A-7341-B80A-95B81FF69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1870" y="242628"/>
              <a:ext cx="1814381" cy="1753222"/>
            </a:xfrm>
            <a:prstGeom prst="ellipse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2441DDC-93C4-3544-8D6C-710763057B26}"/>
                </a:ext>
              </a:extLst>
            </p:cNvPr>
            <p:cNvSpPr txBox="1"/>
            <p:nvPr/>
          </p:nvSpPr>
          <p:spPr>
            <a:xfrm>
              <a:off x="9708539" y="2014327"/>
              <a:ext cx="1761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Johnson</a:t>
              </a:r>
              <a:endPara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3612A8C-58FC-8E4F-9A98-8FC7BFB51DF1}"/>
              </a:ext>
            </a:extLst>
          </p:cNvPr>
          <p:cNvGrpSpPr/>
          <p:nvPr/>
        </p:nvGrpSpPr>
        <p:grpSpPr>
          <a:xfrm>
            <a:off x="2472395" y="4010287"/>
            <a:ext cx="1828775" cy="2274950"/>
            <a:chOff x="10094572" y="256244"/>
            <a:chExt cx="1828775" cy="2274950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8CEBADC-F474-9342-9AA6-2467136B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35" t="6528" r="13935" b="5445"/>
            <a:stretch/>
          </p:blipFill>
          <p:spPr>
            <a:xfrm>
              <a:off x="10094572" y="256244"/>
              <a:ext cx="1773577" cy="1858387"/>
            </a:xfrm>
            <a:prstGeom prst="ellipse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5439CEB-76CC-5445-B4CB-54F561C6DDB5}"/>
                </a:ext>
              </a:extLst>
            </p:cNvPr>
            <p:cNvSpPr txBox="1"/>
            <p:nvPr/>
          </p:nvSpPr>
          <p:spPr>
            <a:xfrm>
              <a:off x="10162302" y="2069529"/>
              <a:ext cx="1761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Jamie</a:t>
              </a:r>
              <a:endPara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2C99121-3DB2-934B-AEF8-C61DDCD7FE8F}"/>
              </a:ext>
            </a:extLst>
          </p:cNvPr>
          <p:cNvSpPr txBox="1"/>
          <p:nvPr/>
        </p:nvSpPr>
        <p:spPr>
          <a:xfrm>
            <a:off x="1811837" y="1195756"/>
            <a:ext cx="181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u="sng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Mentors</a:t>
            </a:r>
            <a:endParaRPr kumimoji="1" lang="zh-TW" altLang="en-US" sz="3600" b="1" u="sng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| Team Introduction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96BB9C2-19B8-854E-946E-4BE2E23C4770}"/>
              </a:ext>
            </a:extLst>
          </p:cNvPr>
          <p:cNvGrpSpPr/>
          <p:nvPr/>
        </p:nvGrpSpPr>
        <p:grpSpPr>
          <a:xfrm>
            <a:off x="5202099" y="4398457"/>
            <a:ext cx="1505489" cy="1924819"/>
            <a:chOff x="5132738" y="4394354"/>
            <a:chExt cx="1505489" cy="1924819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4C5336BD-F21D-FE4A-96D2-2AB542269B97}"/>
                </a:ext>
              </a:extLst>
            </p:cNvPr>
            <p:cNvSpPr txBox="1"/>
            <p:nvPr/>
          </p:nvSpPr>
          <p:spPr>
            <a:xfrm>
              <a:off x="5280523" y="5919063"/>
              <a:ext cx="1220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張家豪</a:t>
              </a:r>
              <a:endPara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58ADBF6F-6281-2744-879A-7684EC8189C4}"/>
                </a:ext>
              </a:extLst>
            </p:cNvPr>
            <p:cNvSpPr/>
            <p:nvPr/>
          </p:nvSpPr>
          <p:spPr>
            <a:xfrm>
              <a:off x="5132738" y="4394354"/>
              <a:ext cx="1505489" cy="1506014"/>
            </a:xfrm>
            <a:prstGeom prst="ellipse">
              <a:avLst/>
            </a:prstGeom>
            <a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497693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F5977C27-90B7-C544-B666-FD0CB20628EE}"/>
              </a:ext>
            </a:extLst>
          </p:cNvPr>
          <p:cNvSpPr txBox="1">
            <a:spLocks/>
          </p:cNvSpPr>
          <p:nvPr/>
        </p:nvSpPr>
        <p:spPr>
          <a:xfrm>
            <a:off x="1009668" y="1633013"/>
            <a:ext cx="5567660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kumimoji="1" lang="zh-TW" altLang="en-US" sz="3200" b="1" dirty="0">
                <a:latin typeface="微軟正黑體" panose="020B0604030504040204" pitchFamily="34" charset="-120"/>
                <a:cs typeface="Kaiti TC" charset="-120"/>
              </a:rPr>
              <a:t>緣由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989C1D-3951-E54B-9023-206C5A9391BA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FEC4F0-665C-AE4E-8A10-E25A61840D22}"/>
              </a:ext>
            </a:extLst>
          </p:cNvPr>
          <p:cNvSpPr txBox="1"/>
          <p:nvPr/>
        </p:nvSpPr>
        <p:spPr>
          <a:xfrm>
            <a:off x="1494858" y="2521059"/>
            <a:ext cx="9202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2400" b="1">
                <a:latin typeface="Heiti TC Medium" pitchFamily="2" charset="-128"/>
                <a:ea typeface="Heiti TC Medium" pitchFamily="2" charset="-128"/>
              </a:defRPr>
            </a:lvl1pPr>
          </a:lstStyle>
          <a:p>
            <a:pPr marL="19050" indent="-19050">
              <a:spcBef>
                <a:spcPts val="1200"/>
              </a:spcBef>
            </a:pP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兒少保護</a:t>
            </a:r>
            <a:r>
              <a:rPr lang="zh-CN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案件中，透過調查報告</a:t>
            </a:r>
            <a:r>
              <a:rPr lang="zh-CN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「保護司與心口司共同列管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案件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（共案）」</a:t>
            </a:r>
            <a:r>
              <a:rPr lang="zh-CN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特徵類似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CN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案件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，但未有心理衛生社工介入服務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（未納入共訪機制）</a:t>
            </a:r>
            <a:r>
              <a:rPr lang="zh-CN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，預先提示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兒少保社工提高服務密度及敏感度</a:t>
            </a:r>
            <a:r>
              <a:rPr lang="zh-CN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002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E05A945B-47A8-2941-847E-686828FFBC66}"/>
              </a:ext>
            </a:extLst>
          </p:cNvPr>
          <p:cNvSpPr txBox="1">
            <a:spLocks/>
          </p:cNvSpPr>
          <p:nvPr/>
        </p:nvSpPr>
        <p:spPr>
          <a:xfrm>
            <a:off x="1254263" y="2496125"/>
            <a:ext cx="9903685" cy="340357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2016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2017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zh-TW" alt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一類被害人父母調查報告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資料進行分析：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目標：找出應提高服務敏感度之案件（與共案特徵相似之案件）。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目標特徵：兒少保案件應進行共案管理者。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1600"/>
              </a:spcBef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特徵：建檔月份、年齡、與案主關係、教育程度、 國籍別、現住地址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縣市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、是否與案主同住、居住狀況、身心障礙、婚姻狀況、職業、親子關係、性別、自殺紀錄、家暴施虐紀錄、家暴受虐紀錄。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5B275422-D84B-5648-A3C4-2717FC7B4E4E}"/>
              </a:ext>
            </a:extLst>
          </p:cNvPr>
          <p:cNvSpPr txBox="1">
            <a:spLocks/>
          </p:cNvSpPr>
          <p:nvPr/>
        </p:nvSpPr>
        <p:spPr>
          <a:xfrm>
            <a:off x="1034051" y="1621685"/>
            <a:ext cx="5567660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kumimoji="1" lang="zh-TW" altLang="en-US" sz="3200" b="1" dirty="0">
                <a:latin typeface="微軟正黑體" panose="020B0604030504040204" pitchFamily="34" charset="-120"/>
                <a:cs typeface="Kaiti TC" charset="-120"/>
              </a:rPr>
              <a:t>資料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9CF2CF-6DD9-FA4A-B82B-43119707FEC8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79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E94965-B022-E841-91FA-8118ED875C6E}"/>
              </a:ext>
            </a:extLst>
          </p:cNvPr>
          <p:cNvSpPr txBox="1">
            <a:spLocks/>
          </p:cNvSpPr>
          <p:nvPr/>
        </p:nvSpPr>
        <p:spPr>
          <a:xfrm>
            <a:off x="1257026" y="2402541"/>
            <a:ext cx="10515600" cy="3774422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</a:rPr>
              <a:t>資料分割：將</a:t>
            </a:r>
            <a:r>
              <a:rPr lang="en-US" altLang="zh-TW" dirty="0">
                <a:latin typeface="微軟正黑體" panose="020B0604030504040204" pitchFamily="34" charset="-120"/>
              </a:rPr>
              <a:t>13621</a:t>
            </a:r>
            <a:r>
              <a:rPr lang="zh-TW" altLang="en-US" dirty="0">
                <a:latin typeface="微軟正黑體" panose="020B0604030504040204" pitchFamily="34" charset="-120"/>
              </a:rPr>
              <a:t>筆資料切分為</a:t>
            </a:r>
            <a:r>
              <a:rPr lang="en-US" altLang="zh-TW" dirty="0">
                <a:latin typeface="微軟正黑體" panose="020B0604030504040204" pitchFamily="34" charset="-120"/>
              </a:rPr>
              <a:t>80%</a:t>
            </a:r>
            <a:r>
              <a:rPr lang="zh-TW" altLang="en-US" dirty="0">
                <a:latin typeface="微軟正黑體" panose="020B0604030504040204" pitchFamily="34" charset="-120"/>
              </a:rPr>
              <a:t>訓練資料、</a:t>
            </a:r>
            <a:r>
              <a:rPr lang="en-US" altLang="zh-TW" dirty="0">
                <a:latin typeface="微軟正黑體" panose="020B0604030504040204" pitchFamily="34" charset="-120"/>
              </a:rPr>
              <a:t>20%</a:t>
            </a:r>
            <a:r>
              <a:rPr lang="zh-TW" altLang="en-US" dirty="0">
                <a:latin typeface="微軟正黑體" panose="020B0604030504040204" pitchFamily="34" charset="-120"/>
              </a:rPr>
              <a:t>測試資料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混淆矩陣</a:t>
            </a:r>
            <a:r>
              <a:rPr lang="zh-TW" altLang="en-US" dirty="0">
                <a:latin typeface="微軟正黑體" panose="020B0604030504040204" pitchFamily="34" charset="-120"/>
                <a:sym typeface="Wingdings" panose="05000000000000000000" pitchFamily="2" charset="2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</a:rPr>
              <a:t>測試資料的預測狀況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B90D168-D007-FB4A-9775-D6CB46A55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41328"/>
              </p:ext>
            </p:extLst>
          </p:nvPr>
        </p:nvGraphicFramePr>
        <p:xfrm>
          <a:off x="842433" y="3605613"/>
          <a:ext cx="4838977" cy="227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760">
                  <a:extLst>
                    <a:ext uri="{9D8B030D-6E8A-4147-A177-3AD203B41FA5}">
                      <a16:colId xmlns:a16="http://schemas.microsoft.com/office/drawing/2014/main" val="4048852972"/>
                    </a:ext>
                  </a:extLst>
                </a:gridCol>
                <a:gridCol w="1638225">
                  <a:extLst>
                    <a:ext uri="{9D8B030D-6E8A-4147-A177-3AD203B41FA5}">
                      <a16:colId xmlns:a16="http://schemas.microsoft.com/office/drawing/2014/main" val="3354299898"/>
                    </a:ext>
                  </a:extLst>
                </a:gridCol>
                <a:gridCol w="1612992">
                  <a:extLst>
                    <a:ext uri="{9D8B030D-6E8A-4147-A177-3AD203B41FA5}">
                      <a16:colId xmlns:a16="http://schemas.microsoft.com/office/drawing/2014/main" val="21936580"/>
                    </a:ext>
                  </a:extLst>
                </a:gridCol>
              </a:tblGrid>
              <a:tr h="75979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預測為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沒有共案特徵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預測為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有共案特徵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90501"/>
                  </a:ext>
                </a:extLst>
              </a:tr>
              <a:tr h="759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實際為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沒有共案特徵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2617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144682"/>
                  </a:ext>
                </a:extLst>
              </a:tr>
              <a:tr h="75979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實際為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有共案特徵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432630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BFD3F561-7C08-FB43-A439-CDF992E7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37" y="3182139"/>
            <a:ext cx="5414962" cy="3386482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75F4EEE6-3CF2-EA42-A190-B521C69307F1}"/>
              </a:ext>
            </a:extLst>
          </p:cNvPr>
          <p:cNvSpPr txBox="1">
            <a:spLocks/>
          </p:cNvSpPr>
          <p:nvPr/>
        </p:nvSpPr>
        <p:spPr>
          <a:xfrm>
            <a:off x="1034051" y="1621685"/>
            <a:ext cx="5567660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kumimoji="1" lang="zh-TW" altLang="en-US" sz="3200" b="1" dirty="0">
                <a:latin typeface="微軟正黑體" panose="020B0604030504040204" pitchFamily="34" charset="-120"/>
                <a:cs typeface="Kaiti TC" charset="-120"/>
              </a:rPr>
              <a:t>模型</a:t>
            </a:r>
            <a:r>
              <a:rPr kumimoji="1" lang="en-US" altLang="zh-TW" sz="3200" b="1" dirty="0">
                <a:latin typeface="微軟正黑體" panose="020B0604030504040204" pitchFamily="34" charset="-120"/>
                <a:cs typeface="Kaiti TC" charset="-120"/>
              </a:rPr>
              <a:t>(</a:t>
            </a:r>
            <a:r>
              <a:rPr kumimoji="1" lang="en-US" altLang="zh-TW" sz="3200" b="1" dirty="0" err="1">
                <a:latin typeface="微軟正黑體" panose="020B0604030504040204" pitchFamily="34" charset="-120"/>
                <a:cs typeface="Kaiti TC" charset="-120"/>
              </a:rPr>
              <a:t>XGBoost</a:t>
            </a:r>
            <a:r>
              <a:rPr kumimoji="1" lang="en-US" altLang="zh-TW" sz="3200" b="1" dirty="0">
                <a:latin typeface="微軟正黑體" panose="020B0604030504040204" pitchFamily="34" charset="-120"/>
                <a:cs typeface="Kaiti TC" charset="-120"/>
              </a:rPr>
              <a:t>)</a:t>
            </a:r>
            <a:endParaRPr kumimoji="1" lang="zh-TW" altLang="en-US" sz="3200" b="1" dirty="0">
              <a:latin typeface="微軟正黑體" panose="020B0604030504040204" pitchFamily="34" charset="-120"/>
              <a:cs typeface="Kaiti TC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2109A3-28C8-8349-8585-829F45244BC2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654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FB4E19E-2D1B-DD4F-A4A3-A5431FAB5E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</a:rPr>
              <a:t>依照</a:t>
            </a:r>
            <a:r>
              <a:rPr lang="en-US" altLang="zh-TW" dirty="0" err="1">
                <a:latin typeface="微軟正黑體" panose="020B0604030504040204" pitchFamily="34" charset="-120"/>
              </a:rPr>
              <a:t>XGBoost</a:t>
            </a:r>
            <a:r>
              <a:rPr lang="zh-TW" altLang="en-US" dirty="0">
                <a:latin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</a:rPr>
              <a:t>gain</a:t>
            </a:r>
            <a:r>
              <a:rPr lang="zh-TW" altLang="en-US" dirty="0">
                <a:latin typeface="微軟正黑體" panose="020B0604030504040204" pitchFamily="34" charset="-120"/>
              </a:rPr>
              <a:t>值</a:t>
            </a:r>
            <a:r>
              <a:rPr lang="en-US" altLang="zh-TW" dirty="0">
                <a:latin typeface="微軟正黑體" panose="020B0604030504040204" pitchFamily="34" charset="-120"/>
              </a:rPr>
              <a:t>(drop-one-loss)</a:t>
            </a:r>
            <a:r>
              <a:rPr lang="zh-TW" altLang="en-US" dirty="0">
                <a:latin typeface="微軟正黑體" panose="020B0604030504040204" pitchFamily="34" charset="-120"/>
              </a:rPr>
              <a:t>找出影響最大的特徵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B10B47-84EA-A94A-8F1A-F06E3D1D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794" y="2578713"/>
            <a:ext cx="5575639" cy="3448093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AF9301F-669A-1849-8080-BAB67C027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88087"/>
              </p:ext>
            </p:extLst>
          </p:nvPr>
        </p:nvGraphicFramePr>
        <p:xfrm>
          <a:off x="838200" y="2313917"/>
          <a:ext cx="5127594" cy="426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483">
                  <a:extLst>
                    <a:ext uri="{9D8B030D-6E8A-4147-A177-3AD203B41FA5}">
                      <a16:colId xmlns:a16="http://schemas.microsoft.com/office/drawing/2014/main" val="99095143"/>
                    </a:ext>
                  </a:extLst>
                </a:gridCol>
                <a:gridCol w="2984111">
                  <a:extLst>
                    <a:ext uri="{9D8B030D-6E8A-4147-A177-3AD203B41FA5}">
                      <a16:colId xmlns:a16="http://schemas.microsoft.com/office/drawing/2014/main" val="1735907279"/>
                    </a:ext>
                  </a:extLst>
                </a:gridCol>
              </a:tblGrid>
              <a:tr h="394764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類別敘述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375748"/>
                  </a:ext>
                </a:extLst>
              </a:tr>
              <a:tr h="34470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MAIMED 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身心障礙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領有身心障礙手冊－精神障礙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210105"/>
                  </a:ext>
                </a:extLst>
              </a:tr>
              <a:tr h="5198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DOHA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曾經列管自殺防治紀錄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Y: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;N: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514790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MAIMED 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身心障礙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疑似身心障礙者－精神障礙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E 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982353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MAIMED 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身心障礙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非身心障礙者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X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9958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17667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有無家暴施虐者紀錄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Y: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;N: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932655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DVV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有無家暴受虐者紀錄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Y: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;N: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263870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建檔時間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月份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280945"/>
                  </a:ext>
                </a:extLst>
              </a:tr>
              <a:tr h="394764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OCCUPATION 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職業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無工作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131023"/>
                  </a:ext>
                </a:extLst>
              </a:tr>
            </a:tbl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9FA787C6-9B2A-6F41-9D01-9E7CE98D67E6}"/>
              </a:ext>
            </a:extLst>
          </p:cNvPr>
          <p:cNvSpPr txBox="1">
            <a:spLocks/>
          </p:cNvSpPr>
          <p:nvPr/>
        </p:nvSpPr>
        <p:spPr>
          <a:xfrm>
            <a:off x="6769961" y="6168763"/>
            <a:ext cx="4442535" cy="402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：影響的正負相關性？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1CEB52C4-954B-2044-A016-CA1DE3B5D56A}"/>
              </a:ext>
            </a:extLst>
          </p:cNvPr>
          <p:cNvSpPr txBox="1">
            <a:spLocks/>
          </p:cNvSpPr>
          <p:nvPr/>
        </p:nvSpPr>
        <p:spPr>
          <a:xfrm>
            <a:off x="980262" y="1259467"/>
            <a:ext cx="5567660" cy="648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kumimoji="1" lang="zh-CN" altLang="en-US" sz="3200" b="1" dirty="0">
                <a:latin typeface="微軟正黑體" panose="020B0604030504040204" pitchFamily="34" charset="-120"/>
                <a:cs typeface="Kaiti TC" charset="-120"/>
              </a:rPr>
              <a:t>特徵重要性</a:t>
            </a:r>
            <a:endParaRPr kumimoji="1" lang="zh-TW" altLang="en-US" sz="3200" b="1" dirty="0">
              <a:latin typeface="微軟正黑體" panose="020B0604030504040204" pitchFamily="34" charset="-120"/>
              <a:cs typeface="Kaiti TC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C0DA09-010D-FE4E-8EA3-05EF083C6C6A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706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19A5AA-C0A7-C840-898F-C6D602DE7A44}"/>
              </a:ext>
            </a:extLst>
          </p:cNvPr>
          <p:cNvSpPr txBox="1">
            <a:spLocks/>
          </p:cNvSpPr>
          <p:nvPr/>
        </p:nvSpPr>
        <p:spPr>
          <a:xfrm>
            <a:off x="670718" y="1193389"/>
            <a:ext cx="10850563" cy="459653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模型解釋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個案分析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1)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DD928FA-778E-3248-B3F9-3B46B2041B02}"/>
              </a:ext>
            </a:extLst>
          </p:cNvPr>
          <p:cNvSpPr txBox="1">
            <a:spLocks/>
          </p:cNvSpPr>
          <p:nvPr/>
        </p:nvSpPr>
        <p:spPr>
          <a:xfrm>
            <a:off x="825325" y="1820461"/>
            <a:ext cx="3955070" cy="4881263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預測為共案特徵機率最低</a:t>
            </a:r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(0.0047)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可看出</a:t>
            </a:r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DOHA,DVD,DVV,MAIMED_M</a:t>
            </a: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為對共案特徵有較顯著的正相關特徵</a:t>
            </a: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MAIMED_X</a:t>
            </a:r>
            <a:b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</a:b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為對共案特徵有較顯著負相關特徵</a:t>
            </a: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※ </a:t>
            </a:r>
            <a:r>
              <a:rPr lang="zh-TW" altLang="en-US"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圖中顯示的數值為</a:t>
            </a:r>
            <a:r>
              <a:rPr lang="en-US" altLang="zh-TW"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log odds</a:t>
            </a: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2D6784-1044-F844-9B8B-58D2194C7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9"/>
          <a:stretch/>
        </p:blipFill>
        <p:spPr>
          <a:xfrm>
            <a:off x="4970859" y="1295297"/>
            <a:ext cx="6876071" cy="54304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5150E6-00A5-5345-BCE3-82541B0079F1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47488D8-637F-5F42-A205-CF197E69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33231"/>
              </p:ext>
            </p:extLst>
          </p:nvPr>
        </p:nvGraphicFramePr>
        <p:xfrm>
          <a:off x="6458766" y="2158399"/>
          <a:ext cx="45365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056">
                  <a:extLst>
                    <a:ext uri="{9D8B030D-6E8A-4147-A177-3AD203B41FA5}">
                      <a16:colId xmlns:a16="http://schemas.microsoft.com/office/drawing/2014/main" val="1319789360"/>
                    </a:ext>
                  </a:extLst>
                </a:gridCol>
                <a:gridCol w="1684448">
                  <a:extLst>
                    <a:ext uri="{9D8B030D-6E8A-4147-A177-3AD203B41FA5}">
                      <a16:colId xmlns:a16="http://schemas.microsoft.com/office/drawing/2014/main" val="150054262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變數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Log odds 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70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DOHA</a:t>
                      </a:r>
                      <a:r>
                        <a:rPr lang="zh-TW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曾經自殺列管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+0.32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320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MAIMED_X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無身心障礙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-0.31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4758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DVD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有無家暴施虐者紀錄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+0.20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17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DVV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有無家暴受虐者紀錄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+0.19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087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MAIMED_M(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領有</a:t>
                      </a: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障礙手冊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+0.15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69077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EE8C2EF-47C4-C444-AD72-36514E204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729485"/>
              </p:ext>
            </p:extLst>
          </p:nvPr>
        </p:nvGraphicFramePr>
        <p:xfrm>
          <a:off x="939329" y="-721383"/>
          <a:ext cx="9027960" cy="37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796">
                  <a:extLst>
                    <a:ext uri="{9D8B030D-6E8A-4147-A177-3AD203B41FA5}">
                      <a16:colId xmlns:a16="http://schemas.microsoft.com/office/drawing/2014/main" val="2685253451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456807007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910444283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1098409403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586627173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971024286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2838331170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477203223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1544773315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1159384475"/>
                    </a:ext>
                  </a:extLst>
                </a:gridCol>
              </a:tblGrid>
              <a:tr h="24785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精神障礙</a:t>
                      </a:r>
                      <a:endParaRPr lang="en-US" altLang="zh-TW" sz="12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領有手冊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自殺列管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曾經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精神障礙</a:t>
                      </a:r>
                      <a:endParaRPr lang="en-US" altLang="zh-TW" sz="12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疑似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無身心障礙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年齡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家暴施虐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紀錄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家暴受虐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紀錄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建檔月份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自殺列管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目前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無工作者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039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48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E520FD1-5DA8-B14A-9200-8ABF176D41B7}"/>
              </a:ext>
            </a:extLst>
          </p:cNvPr>
          <p:cNvSpPr txBox="1">
            <a:spLocks/>
          </p:cNvSpPr>
          <p:nvPr/>
        </p:nvSpPr>
        <p:spPr>
          <a:xfrm>
            <a:off x="824755" y="1879410"/>
            <a:ext cx="4465690" cy="4915745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預測為</a:t>
            </a:r>
            <a:r>
              <a:rPr lang="zh-CN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共案特徵</a:t>
            </a: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機率最高</a:t>
            </a:r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(0.8932)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可看出</a:t>
            </a:r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DOHA,DVD,DVV,MAIMED_M,  CASERELATION_C</a:t>
            </a: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為對</a:t>
            </a:r>
            <a:r>
              <a:rPr lang="zh-CN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共案特徵</a:t>
            </a: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有較顯著的正相關特徵</a:t>
            </a: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MAIMED_X</a:t>
            </a: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為對</a:t>
            </a:r>
            <a:r>
              <a:rPr lang="zh-CN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共案特徵</a:t>
            </a:r>
            <a:r>
              <a:rPr lang="zh-TW" altLang="en-US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有較顯著的負相關特徵</a:t>
            </a: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※ </a:t>
            </a:r>
            <a:r>
              <a:rPr lang="zh-TW" altLang="en-US"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圖中顯示的數值為</a:t>
            </a:r>
            <a:r>
              <a:rPr lang="en-US" altLang="zh-TW" sz="1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log odds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0E4CFA-94AA-BF4D-8E53-DC5186ACE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4"/>
          <a:stretch/>
        </p:blipFill>
        <p:spPr>
          <a:xfrm>
            <a:off x="5290445" y="1653042"/>
            <a:ext cx="6541290" cy="4915744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F719E8AC-E910-1243-92E6-8E4C75C7633F}"/>
              </a:ext>
            </a:extLst>
          </p:cNvPr>
          <p:cNvSpPr txBox="1">
            <a:spLocks/>
          </p:cNvSpPr>
          <p:nvPr/>
        </p:nvSpPr>
        <p:spPr>
          <a:xfrm>
            <a:off x="670718" y="1193389"/>
            <a:ext cx="10850563" cy="459653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模型解釋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個案分析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2)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8346-C671-4346-9B51-A93EFC04900F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6349E8E-467F-0F43-BBB7-4613BCF15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52744"/>
              </p:ext>
            </p:extLst>
          </p:nvPr>
        </p:nvGraphicFramePr>
        <p:xfrm>
          <a:off x="6738693" y="3268014"/>
          <a:ext cx="4264899" cy="2138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807">
                  <a:extLst>
                    <a:ext uri="{9D8B030D-6E8A-4147-A177-3AD203B41FA5}">
                      <a16:colId xmlns:a16="http://schemas.microsoft.com/office/drawing/2014/main" val="1319789360"/>
                    </a:ext>
                  </a:extLst>
                </a:gridCol>
                <a:gridCol w="1288092">
                  <a:extLst>
                    <a:ext uri="{9D8B030D-6E8A-4147-A177-3AD203B41FA5}">
                      <a16:colId xmlns:a16="http://schemas.microsoft.com/office/drawing/2014/main" val="1500542625"/>
                    </a:ext>
                  </a:extLst>
                </a:gridCol>
              </a:tblGrid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變數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Log odds 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7032"/>
                  </a:ext>
                </a:extLst>
              </a:tr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MAIMED_M</a:t>
                      </a:r>
                      <a:r>
                        <a:rPr lang="zh-TW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領有</a:t>
                      </a: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障礙手冊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+3.59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32022"/>
                  </a:ext>
                </a:extLst>
              </a:tr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DOHA</a:t>
                      </a:r>
                      <a:r>
                        <a:rPr lang="zh-TW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曾經自殺列管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+0.67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475877"/>
                  </a:ext>
                </a:extLst>
              </a:tr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CASERELATION</a:t>
                      </a: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_C</a:t>
                      </a:r>
                      <a:r>
                        <a:rPr lang="zh-TW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與案主關係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+0.55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1705"/>
                  </a:ext>
                </a:extLst>
              </a:tr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MAIMED_X(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無身心障礙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-0.55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08793"/>
                  </a:ext>
                </a:extLst>
              </a:tr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DVD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有無家暴施虐者紀錄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+0.45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69077"/>
                  </a:ext>
                </a:extLst>
              </a:tr>
              <a:tr h="3055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DVV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有無家暴受虐者紀錄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+0.40</a:t>
                      </a:r>
                      <a:endParaRPr lang="zh-TW" altLang="en-US" sz="1400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57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99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B5A05-0B39-D541-A148-D36AF3591D2D}"/>
              </a:ext>
            </a:extLst>
          </p:cNvPr>
          <p:cNvSpPr/>
          <p:nvPr/>
        </p:nvSpPr>
        <p:spPr>
          <a:xfrm>
            <a:off x="6738693" y="641458"/>
            <a:ext cx="6120382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兒少保開案共案特徵預測</a:t>
            </a:r>
            <a:endParaRPr lang="en-US" altLang="zh-CN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內容版面配置區 11">
            <a:extLst>
              <a:ext uri="{FF2B5EF4-FFF2-40B4-BE49-F238E27FC236}">
                <a16:creationId xmlns:a16="http://schemas.microsoft.com/office/drawing/2014/main" id="{9435A458-7770-CC4D-806D-4F113C9049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39595"/>
              </p:ext>
            </p:extLst>
          </p:nvPr>
        </p:nvGraphicFramePr>
        <p:xfrm>
          <a:off x="227826" y="1412773"/>
          <a:ext cx="11736348" cy="5367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796">
                  <a:extLst>
                    <a:ext uri="{9D8B030D-6E8A-4147-A177-3AD203B41FA5}">
                      <a16:colId xmlns:a16="http://schemas.microsoft.com/office/drawing/2014/main" val="3694136720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2934439573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4023460495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1463226518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820960796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2744757942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042397182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685953861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728202916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810696362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2429915169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4150092984"/>
                    </a:ext>
                  </a:extLst>
                </a:gridCol>
                <a:gridCol w="902796">
                  <a:extLst>
                    <a:ext uri="{9D8B030D-6E8A-4147-A177-3AD203B41FA5}">
                      <a16:colId xmlns:a16="http://schemas.microsoft.com/office/drawing/2014/main" val="3828896353"/>
                    </a:ext>
                  </a:extLst>
                </a:gridCol>
              </a:tblGrid>
              <a:tr h="43205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案號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性別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(0: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女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,1: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男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精神障礙</a:t>
                      </a:r>
                      <a:endParaRPr lang="en-US" altLang="zh-TW" sz="12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領有手冊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自殺列管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曾經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精神障礙</a:t>
                      </a:r>
                      <a:endParaRPr lang="en-US" altLang="zh-TW" sz="1200" b="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疑似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無身心障礙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年齡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家暴施虐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紀錄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家暴受虐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紀錄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建檔月份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自殺列管</a:t>
                      </a:r>
                      <a:endParaRPr lang="en-US" altLang="zh-TW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目前</a:t>
                      </a: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無工作者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共案特徵</a:t>
                      </a:r>
                      <a:endParaRPr lang="en-US" altLang="zh-TW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預測機率值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5919887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0.7056358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7584097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0.6862443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663475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0.6707948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9525377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0.6670761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997047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0.6460465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2577526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0.618697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454416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0.5948444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5018574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0.586201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9636771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0.5492619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46494532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0.5475327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8381747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0.544766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3249659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0.5416907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46882314"/>
                  </a:ext>
                </a:extLst>
              </a:tr>
              <a:tr h="3040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個案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0.5317094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1519348"/>
                  </a:ext>
                </a:extLst>
              </a:tr>
              <a:tr h="912081"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4421431"/>
                  </a:ext>
                </a:extLst>
              </a:tr>
            </a:tbl>
          </a:graphicData>
        </a:graphic>
      </p:graphicFrame>
      <p:sp>
        <p:nvSpPr>
          <p:cNvPr id="13" name="標題 1">
            <a:extLst>
              <a:ext uri="{FF2B5EF4-FFF2-40B4-BE49-F238E27FC236}">
                <a16:creationId xmlns:a16="http://schemas.microsoft.com/office/drawing/2014/main" id="{94FA9ED7-4A1A-5243-94F7-F8E2E7D2B049}"/>
              </a:ext>
            </a:extLst>
          </p:cNvPr>
          <p:cNvSpPr txBox="1">
            <a:spLocks/>
          </p:cNvSpPr>
          <p:nvPr/>
        </p:nvSpPr>
        <p:spPr>
          <a:xfrm>
            <a:off x="227826" y="957407"/>
            <a:ext cx="10850563" cy="46166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需提高服務密度與敏感度族群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0C73EC-85DD-FB4D-8E2F-8D465DD840EF}"/>
              </a:ext>
            </a:extLst>
          </p:cNvPr>
          <p:cNvSpPr/>
          <p:nvPr/>
        </p:nvSpPr>
        <p:spPr>
          <a:xfrm>
            <a:off x="3377698" y="3738598"/>
            <a:ext cx="5436604" cy="1208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無共案</a:t>
            </a:r>
            <a:r>
              <a:rPr kumimoji="1" lang="zh-CN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，但有高度需要關注之需求。</a:t>
            </a:r>
          </a:p>
        </p:txBody>
      </p:sp>
    </p:spTree>
    <p:extLst>
      <p:ext uri="{BB962C8B-B14F-4D97-AF65-F5344CB8AC3E}">
        <p14:creationId xmlns:p14="http://schemas.microsoft.com/office/powerpoint/2010/main" val="680001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| Findings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BAD6-8915-3049-9D9A-135129E90F92}"/>
              </a:ext>
            </a:extLst>
          </p:cNvPr>
          <p:cNvSpPr/>
          <p:nvPr/>
        </p:nvSpPr>
        <p:spPr>
          <a:xfrm>
            <a:off x="5558666" y="22636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464C08-1592-6C43-A738-FB91F763D6E1}"/>
              </a:ext>
            </a:extLst>
          </p:cNvPr>
          <p:cNvSpPr/>
          <p:nvPr/>
        </p:nvSpPr>
        <p:spPr>
          <a:xfrm>
            <a:off x="1270875" y="2213524"/>
            <a:ext cx="9257425" cy="358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spcBef>
                <a:spcPts val="1800"/>
              </a:spcBef>
              <a:buFont typeface="Wingdings" pitchFamily="2" charset="2"/>
              <a:buChar char="ü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在模型中可以找出影響共案特徵較顯著的變數，供往後兒少保社工在拿到通報表後能夠做出初步的篩選。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ü"/>
            </a:pP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ü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建議未來可作為雙邊的社工安排案件訪視順序之輔助參考，特別是在案件數過多的情形，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可在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有限</a:t>
            </a: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時間內做更有效率之安排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方法">
            <a:extLst>
              <a:ext uri="{FF2B5EF4-FFF2-40B4-BE49-F238E27FC236}">
                <a16:creationId xmlns:a16="http://schemas.microsoft.com/office/drawing/2014/main" id="{C62903C6-589D-F045-BB38-2EC93B6514C0}"/>
              </a:ext>
            </a:extLst>
          </p:cNvPr>
          <p:cNvSpPr txBox="1">
            <a:spLocks/>
          </p:cNvSpPr>
          <p:nvPr/>
        </p:nvSpPr>
        <p:spPr>
          <a:xfrm>
            <a:off x="668234" y="1230188"/>
            <a:ext cx="10850563" cy="659182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Kaiti TC" charset="-120"/>
              </a:rPr>
              <a:t>小結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1287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96000" y="2635174"/>
            <a:ext cx="5072128" cy="1271872"/>
          </a:xfrm>
        </p:spPr>
        <p:txBody>
          <a:bodyPr anchor="b">
            <a:noAutofit/>
          </a:bodyPr>
          <a:lstStyle/>
          <a:p>
            <a:r>
              <a:rPr lang="en-US" altLang="zh-CN" sz="7200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zh-CN" alt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4787139" y="2714558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967701" y="2779125"/>
            <a:ext cx="0" cy="1152144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97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| Conclusions</a:t>
            </a:r>
            <a:endParaRPr kumimoji="1" lang="zh-TW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4B2D8F-2BAB-1C4D-A404-3EE3C2B7B06B}"/>
              </a:ext>
            </a:extLst>
          </p:cNvPr>
          <p:cNvSpPr/>
          <p:nvPr/>
        </p:nvSpPr>
        <p:spPr>
          <a:xfrm>
            <a:off x="1235460" y="1684332"/>
            <a:ext cx="9721080" cy="4577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spcBef>
                <a:spcPts val="1800"/>
              </a:spcBef>
              <a:buFont typeface="Wingdings" pitchFamily="2" charset="2"/>
              <a:buChar char="p"/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通報表預測：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未來可作為兒少保社工安排案件調查順序之輔助參考，特別在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非緊急案件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model)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，預期提升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3.4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倍效率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，紓解非緊急案件處理順序問題。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spcBef>
                <a:spcPts val="3000"/>
              </a:spcBef>
              <a:buFont typeface="Wingdings" pitchFamily="2" charset="2"/>
              <a:buChar char="p"/>
            </a:pPr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共案特徵預測：</a:t>
            </a:r>
            <a:endParaRPr kumimoji="1"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協助兒少保社工在處遇階段，利用共案特徵預測，找到潛在高關注個案，及其影響因子，提高服務密度與敏感度。</a:t>
            </a:r>
          </a:p>
        </p:txBody>
      </p:sp>
    </p:spTree>
    <p:extLst>
      <p:ext uri="{BB962C8B-B14F-4D97-AF65-F5344CB8AC3E}">
        <p14:creationId xmlns:p14="http://schemas.microsoft.com/office/powerpoint/2010/main" val="213896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40657" y="2786542"/>
            <a:ext cx="5072128" cy="1460905"/>
          </a:xfrm>
        </p:spPr>
        <p:txBody>
          <a:bodyPr anchor="b">
            <a:noAutofit/>
          </a:bodyPr>
          <a:lstStyle/>
          <a:p>
            <a: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  <a:t>Problem </a:t>
            </a:r>
            <a:b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endParaRPr lang="zh-CN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4787139" y="2714558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967701" y="2779125"/>
            <a:ext cx="0" cy="1152144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962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110797" y="1678999"/>
            <a:ext cx="4347207" cy="1175362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Thanks.</a:t>
            </a:r>
            <a:endParaRPr lang="zh-CN" altLang="en-US" sz="60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110798" y="3605062"/>
            <a:ext cx="3985202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2018</a:t>
            </a:r>
            <a:r>
              <a:rPr lang="zh-CN" altLang="en-US" dirty="0"/>
              <a:t>夏</a:t>
            </a:r>
            <a:r>
              <a:rPr lang="zh-TW" altLang="en-US" dirty="0"/>
              <a:t> 資料英雄</a:t>
            </a:r>
            <a:endParaRPr lang="en-US" altLang="zh-CN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60C710-3350-4AE9-B939-016A992F7A48}"/>
              </a:ext>
            </a:extLst>
          </p:cNvPr>
          <p:cNvCxnSpPr>
            <a:cxnSpLocks/>
          </p:cNvCxnSpPr>
          <p:nvPr/>
        </p:nvCxnSpPr>
        <p:spPr>
          <a:xfrm>
            <a:off x="1832719" y="1463875"/>
            <a:ext cx="0" cy="2566197"/>
          </a:xfrm>
          <a:prstGeom prst="line">
            <a:avLst/>
          </a:prstGeom>
          <a:ln w="285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4840A83B-2975-8349-A270-3DDBD1C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76" y="5091644"/>
            <a:ext cx="3985202" cy="10018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D51773-FA32-494B-A95D-1C7A6E624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79" y="5280882"/>
            <a:ext cx="567667" cy="6233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F1942A8-F184-5E4C-9F08-E9930907FD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47" y="4217426"/>
            <a:ext cx="2371825" cy="23718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22F31E-AC57-A446-9D8F-28C00A7AC8DE}"/>
              </a:ext>
            </a:extLst>
          </p:cNvPr>
          <p:cNvSpPr/>
          <p:nvPr/>
        </p:nvSpPr>
        <p:spPr>
          <a:xfrm>
            <a:off x="2110797" y="3170405"/>
            <a:ext cx="3145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Data for Social Good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| Problem Statement</a:t>
            </a:r>
            <a:endParaRPr kumimoji="1" lang="zh-TW" altLang="en-US" sz="36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19FE45-CC5B-2343-9547-72A1FBC0B315}"/>
              </a:ext>
            </a:extLst>
          </p:cNvPr>
          <p:cNvSpPr/>
          <p:nvPr/>
        </p:nvSpPr>
        <p:spPr>
          <a:xfrm>
            <a:off x="972738" y="2035888"/>
            <a:ext cx="64546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家內　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VS.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　家外　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VS.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　其他</a:t>
            </a:r>
            <a:endParaRPr lang="en-US" altLang="zh-TW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家內案件占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35.29%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lang="en-US" altLang="zh-TW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000" dirty="0">
                <a:solidFill>
                  <a:srgbClr val="778495">
                    <a:lumMod val="75000"/>
                  </a:srgb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討論聚焦在俗稱的家暴案件，對象限定在未滿</a:t>
            </a:r>
            <a:r>
              <a:rPr lang="en-US" altLang="zh-TW" sz="2000" dirty="0">
                <a:solidFill>
                  <a:srgbClr val="778495">
                    <a:lumMod val="75000"/>
                  </a:srgb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18</a:t>
            </a:r>
            <a:r>
              <a:rPr lang="zh-TW" altLang="en-US" sz="2000" dirty="0">
                <a:solidFill>
                  <a:srgbClr val="778495">
                    <a:lumMod val="75000"/>
                  </a:srgb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歲兒少。</a:t>
            </a:r>
            <a:endParaRPr lang="en-US" altLang="zh-TW" sz="2000" dirty="0">
              <a:solidFill>
                <a:srgbClr val="778495">
                  <a:lumMod val="75000"/>
                </a:srgb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緊急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(4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日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　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VS.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　非緊急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(30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日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b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非緊急案件占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93%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b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000" dirty="0">
                <a:solidFill>
                  <a:srgbClr val="778495">
                    <a:lumMod val="75000"/>
                  </a:srgb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亟需自現行通報及分級分類評估端所得資訊，以判斷案件處理的優先順序與投入程度。</a:t>
            </a:r>
            <a:endParaRPr lang="en-US" altLang="zh-TW" sz="2000" dirty="0">
              <a:solidFill>
                <a:srgbClr val="778495">
                  <a:lumMod val="75000"/>
                </a:srgb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sz="2000" b="1" dirty="0">
              <a:solidFill>
                <a:srgbClr val="778495">
                  <a:lumMod val="75000"/>
                </a:srgb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共案（保護司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+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心口司）　</a:t>
            </a:r>
            <a:r>
              <a:rPr lang="en-US" altLang="zh-TW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VS.</a:t>
            </a:r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　非共案（僅保護司服務）</a:t>
            </a:r>
            <a:endParaRPr lang="en-US" altLang="zh-TW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非共同列管案件：</a:t>
            </a:r>
            <a:endParaRPr lang="en-US" altLang="zh-TW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000" dirty="0">
                <a:solidFill>
                  <a:srgbClr val="778495">
                    <a:lumMod val="75000"/>
                  </a:srgb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與共案有類似特徵，卻未有保護司、心口司同時介入服務，需有名冊預先提示兒少保社工提高服務密度及敏感度。</a:t>
            </a:r>
          </a:p>
        </p:txBody>
      </p:sp>
      <p:sp>
        <p:nvSpPr>
          <p:cNvPr id="46" name="五邊形 45">
            <a:extLst>
              <a:ext uri="{FF2B5EF4-FFF2-40B4-BE49-F238E27FC236}">
                <a16:creationId xmlns:a16="http://schemas.microsoft.com/office/drawing/2014/main" id="{9662D914-717D-6C4F-B401-738884A45CC6}"/>
              </a:ext>
            </a:extLst>
          </p:cNvPr>
          <p:cNvSpPr/>
          <p:nvPr/>
        </p:nvSpPr>
        <p:spPr>
          <a:xfrm>
            <a:off x="108643" y="3272671"/>
            <a:ext cx="864096" cy="360040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分級</a:t>
            </a:r>
          </a:p>
        </p:txBody>
      </p:sp>
      <p:sp>
        <p:nvSpPr>
          <p:cNvPr id="47" name="五邊形 46">
            <a:extLst>
              <a:ext uri="{FF2B5EF4-FFF2-40B4-BE49-F238E27FC236}">
                <a16:creationId xmlns:a16="http://schemas.microsoft.com/office/drawing/2014/main" id="{4865E2C7-16F7-D346-A3B2-1480E32DE3D1}"/>
              </a:ext>
            </a:extLst>
          </p:cNvPr>
          <p:cNvSpPr/>
          <p:nvPr/>
        </p:nvSpPr>
        <p:spPr>
          <a:xfrm>
            <a:off x="108643" y="2066926"/>
            <a:ext cx="864096" cy="360040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sp>
        <p:nvSpPr>
          <p:cNvPr id="48" name="五邊形 47">
            <a:extLst>
              <a:ext uri="{FF2B5EF4-FFF2-40B4-BE49-F238E27FC236}">
                <a16:creationId xmlns:a16="http://schemas.microsoft.com/office/drawing/2014/main" id="{C65F909A-2AF6-3540-9BDB-5D61C1070681}"/>
              </a:ext>
            </a:extLst>
          </p:cNvPr>
          <p:cNvSpPr/>
          <p:nvPr/>
        </p:nvSpPr>
        <p:spPr>
          <a:xfrm>
            <a:off x="108643" y="4809960"/>
            <a:ext cx="864096" cy="360040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10" y="362886"/>
            <a:ext cx="3765644" cy="62172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9746" y="131802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聚焦：一類兒少保護案件</a:t>
            </a:r>
          </a:p>
        </p:txBody>
      </p:sp>
    </p:spTree>
    <p:extLst>
      <p:ext uri="{BB962C8B-B14F-4D97-AF65-F5344CB8AC3E}">
        <p14:creationId xmlns:p14="http://schemas.microsoft.com/office/powerpoint/2010/main" val="149717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07" y="1225687"/>
            <a:ext cx="6395203" cy="5191988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| Problem Statement</a:t>
            </a:r>
            <a:endParaRPr kumimoji="1" lang="zh-TW" altLang="en-US" sz="36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3F8CFF-4A1F-0245-9693-010EA4E369FB}"/>
              </a:ext>
            </a:extLst>
          </p:cNvPr>
          <p:cNvSpPr txBox="1"/>
          <p:nvPr/>
        </p:nvSpPr>
        <p:spPr>
          <a:xfrm>
            <a:off x="525780" y="1513357"/>
            <a:ext cx="48363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1563" indent="-1071563"/>
            <a:r>
              <a:rPr kumimoji="1"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kumimoji="1" lang="en-US" altLang="zh-TW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zh-TW" altLang="en-US" sz="24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：兒少保護通報開案預測</a:t>
            </a:r>
            <a:endParaRPr kumimoji="1" lang="en-US" altLang="zh-TW" sz="24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050" indent="-19050">
              <a:spcBef>
                <a:spcPts val="1200"/>
              </a:spcBef>
            </a:pPr>
            <a:r>
              <a:rPr kumimoji="1"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透過通報表資訊預測該案開案與否，提供兒少保社工進入調查階段前案件優先順序參考。</a:t>
            </a:r>
            <a:endParaRPr kumimoji="1"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050" indent="-19050">
              <a:spcBef>
                <a:spcPts val="1200"/>
              </a:spcBef>
            </a:pPr>
            <a:endParaRPr kumimoji="1" lang="en-US" altLang="zh-TW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050" indent="-19050">
              <a:spcBef>
                <a:spcPts val="1200"/>
              </a:spcBef>
            </a:pPr>
            <a:r>
              <a:rPr kumimoji="1"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緊急案件：</a:t>
            </a:r>
            <a:endParaRPr kumimoji="1"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33450" lvl="2" indent="-19050">
              <a:spcBef>
                <a:spcPts val="1200"/>
              </a:spcBef>
            </a:pPr>
            <a:r>
              <a:rPr kumimoji="1"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分秒必爭，立即給予保護、安置或其他必要處置。</a:t>
            </a:r>
            <a:endParaRPr kumimoji="1"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050" indent="-19050">
              <a:spcBef>
                <a:spcPts val="1200"/>
              </a:spcBef>
            </a:pPr>
            <a:r>
              <a:rPr kumimoji="1"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非緊急案件：</a:t>
            </a:r>
            <a:endParaRPr kumimoji="1"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2" indent="-342900">
              <a:spcBef>
                <a:spcPts val="1200"/>
              </a:spcBef>
              <a:buFont typeface="Wingdings" pitchFamily="2" charset="2"/>
              <a:buChar char="n"/>
            </a:pPr>
            <a:r>
              <a:rPr kumimoji="1"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現況：調查順序仰賴專業判斷</a:t>
            </a:r>
            <a:endParaRPr kumimoji="1" lang="en-US" altLang="zh-TW" sz="20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2" indent="-342900">
              <a:spcBef>
                <a:spcPts val="1200"/>
              </a:spcBef>
              <a:buFont typeface="Wingdings" pitchFamily="2" charset="2"/>
              <a:buChar char="n"/>
            </a:pPr>
            <a:r>
              <a:rPr kumimoji="1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目標：導入模型預測開案機率</a:t>
            </a:r>
            <a:endParaRPr kumimoji="1"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D8C8D33-C540-E440-821A-E87A9CACE009}"/>
              </a:ext>
            </a:extLst>
          </p:cNvPr>
          <p:cNvSpPr/>
          <p:nvPr/>
        </p:nvSpPr>
        <p:spPr>
          <a:xfrm>
            <a:off x="5453305" y="4711793"/>
            <a:ext cx="6395203" cy="172317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93D0421-E6D4-D04A-AD03-D5A63488A934}"/>
              </a:ext>
            </a:extLst>
          </p:cNvPr>
          <p:cNvSpPr/>
          <p:nvPr/>
        </p:nvSpPr>
        <p:spPr>
          <a:xfrm>
            <a:off x="5453306" y="3306061"/>
            <a:ext cx="6395202" cy="1418877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B875F079-EB4D-AE43-85EE-395078464E48}"/>
              </a:ext>
            </a:extLst>
          </p:cNvPr>
          <p:cNvSpPr/>
          <p:nvPr/>
        </p:nvSpPr>
        <p:spPr>
          <a:xfrm>
            <a:off x="5453307" y="2103898"/>
            <a:ext cx="6395201" cy="1190445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DFAD8E2-4967-1247-999B-8EEFB819D064}"/>
              </a:ext>
            </a:extLst>
          </p:cNvPr>
          <p:cNvSpPr/>
          <p:nvPr/>
        </p:nvSpPr>
        <p:spPr>
          <a:xfrm>
            <a:off x="0" y="0"/>
            <a:ext cx="545330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AC9A5F-2A06-7C49-B20E-A71E523B7472}"/>
              </a:ext>
            </a:extLst>
          </p:cNvPr>
          <p:cNvSpPr/>
          <p:nvPr/>
        </p:nvSpPr>
        <p:spPr>
          <a:xfrm>
            <a:off x="196505" y="28719"/>
            <a:ext cx="5165656" cy="815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| Problem Statement</a:t>
            </a:r>
            <a:endParaRPr kumimoji="1" lang="zh-TW" altLang="en-US" sz="36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970FE-B209-AA45-8DCF-0ECD468B1B38}"/>
              </a:ext>
            </a:extLst>
          </p:cNvPr>
          <p:cNvSpPr txBox="1"/>
          <p:nvPr/>
        </p:nvSpPr>
        <p:spPr>
          <a:xfrm>
            <a:off x="532385" y="1517857"/>
            <a:ext cx="58534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kumimoji="1" sz="2400" b="1">
                <a:latin typeface="Heiti TC Medium" pitchFamily="2" charset="-128"/>
                <a:ea typeface="Heiti TC Medium" pitchFamily="2" charset="-128"/>
              </a:defRPr>
            </a:lvl1pPr>
          </a:lstStyle>
          <a:p>
            <a:pPr marL="1071563" indent="-1071563"/>
            <a:r>
              <a:rPr lang="zh-TW" altLang="en-US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：共案特徵預測及訪視優先次序分析</a:t>
            </a:r>
            <a:endParaRPr lang="en-US" altLang="zh-TW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050" indent="-19050">
              <a:spcBef>
                <a:spcPts val="1200"/>
              </a:spcBef>
            </a:pPr>
            <a:r>
              <a:rPr lang="zh-TW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兒少保護</a:t>
            </a:r>
            <a:r>
              <a:rPr lang="zh-CN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開案</a:t>
            </a:r>
            <a:r>
              <a:rPr lang="zh-TW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案件中，透過調查報告</a:t>
            </a:r>
            <a:r>
              <a:rPr lang="zh-CN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找出與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「保護司與心口司共同列管</a:t>
            </a:r>
            <a:r>
              <a:rPr lang="zh-CN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案件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（共案）」</a:t>
            </a:r>
            <a:r>
              <a:rPr lang="zh-CN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特徵類似</a:t>
            </a:r>
            <a:r>
              <a:rPr lang="zh-TW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CN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案件</a:t>
            </a:r>
            <a:r>
              <a:rPr lang="zh-TW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，但未有心理衛生社工介入服務</a:t>
            </a:r>
            <a: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（未納入共訪機制）</a:t>
            </a:r>
            <a:r>
              <a:rPr lang="zh-CN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，預先提示</a:t>
            </a:r>
            <a:r>
              <a:rPr lang="zh-TW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兒少保社工提高服務密度及敏感度</a:t>
            </a:r>
            <a:r>
              <a:rPr lang="zh-CN" altLang="en-US" sz="2000" b="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BB89291-A97B-564D-8BB2-DA98626549CA}"/>
              </a:ext>
            </a:extLst>
          </p:cNvPr>
          <p:cNvGrpSpPr/>
          <p:nvPr/>
        </p:nvGrpSpPr>
        <p:grpSpPr>
          <a:xfrm>
            <a:off x="4994694" y="2319470"/>
            <a:ext cx="6705590" cy="4136650"/>
            <a:chOff x="4994694" y="2492896"/>
            <a:chExt cx="6705590" cy="413665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91A127F-B6B7-8545-A22E-B02A1ECD1E4E}"/>
                </a:ext>
              </a:extLst>
            </p:cNvPr>
            <p:cNvGrpSpPr/>
            <p:nvPr/>
          </p:nvGrpSpPr>
          <p:grpSpPr>
            <a:xfrm>
              <a:off x="4994694" y="2492896"/>
              <a:ext cx="6283142" cy="3364244"/>
              <a:chOff x="-700303" y="1746786"/>
              <a:chExt cx="8148326" cy="4218479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31B5FE52-2A8F-254D-9494-329B8FEEB6D5}"/>
                  </a:ext>
                </a:extLst>
              </p:cNvPr>
              <p:cNvGrpSpPr/>
              <p:nvPr/>
            </p:nvGrpSpPr>
            <p:grpSpPr>
              <a:xfrm>
                <a:off x="2960475" y="1746786"/>
                <a:ext cx="4487548" cy="4218479"/>
                <a:chOff x="3513009" y="1080968"/>
                <a:chExt cx="4966423" cy="4773321"/>
              </a:xfrm>
            </p:grpSpPr>
            <p:sp>
              <p:nvSpPr>
                <p:cNvPr id="11" name="任意形状 14">
                  <a:extLst>
                    <a:ext uri="{FF2B5EF4-FFF2-40B4-BE49-F238E27FC236}">
                      <a16:creationId xmlns:a16="http://schemas.microsoft.com/office/drawing/2014/main" id="{ECFD419E-9C56-CB44-8006-3D1C6FF413E3}"/>
                    </a:ext>
                  </a:extLst>
                </p:cNvPr>
                <p:cNvSpPr/>
                <p:nvPr/>
              </p:nvSpPr>
              <p:spPr>
                <a:xfrm>
                  <a:off x="3513009" y="1080968"/>
                  <a:ext cx="4966423" cy="4773321"/>
                </a:xfrm>
                <a:custGeom>
                  <a:avLst/>
                  <a:gdLst>
                    <a:gd name="connsiteX0" fmla="*/ 0 w 4431453"/>
                    <a:gd name="connsiteY0" fmla="*/ 2215727 h 4431453"/>
                    <a:gd name="connsiteX1" fmla="*/ 2215727 w 4431453"/>
                    <a:gd name="connsiteY1" fmla="*/ 0 h 4431453"/>
                    <a:gd name="connsiteX2" fmla="*/ 4431454 w 4431453"/>
                    <a:gd name="connsiteY2" fmla="*/ 2215727 h 4431453"/>
                    <a:gd name="connsiteX3" fmla="*/ 2215727 w 4431453"/>
                    <a:gd name="connsiteY3" fmla="*/ 4431454 h 4431453"/>
                    <a:gd name="connsiteX4" fmla="*/ 0 w 4431453"/>
                    <a:gd name="connsiteY4" fmla="*/ 2215727 h 4431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31453" h="4431453">
                      <a:moveTo>
                        <a:pt x="0" y="2215727"/>
                      </a:moveTo>
                      <a:cubicBezTo>
                        <a:pt x="0" y="992015"/>
                        <a:pt x="992015" y="0"/>
                        <a:pt x="2215727" y="0"/>
                      </a:cubicBezTo>
                      <a:cubicBezTo>
                        <a:pt x="3439439" y="0"/>
                        <a:pt x="4431454" y="992015"/>
                        <a:pt x="4431454" y="2215727"/>
                      </a:cubicBezTo>
                      <a:cubicBezTo>
                        <a:pt x="4431454" y="3439439"/>
                        <a:pt x="3439439" y="4431454"/>
                        <a:pt x="2215727" y="4431454"/>
                      </a:cubicBezTo>
                      <a:cubicBezTo>
                        <a:pt x="992015" y="4431454"/>
                        <a:pt x="0" y="3439439"/>
                        <a:pt x="0" y="2215727"/>
                      </a:cubicBezTo>
                      <a:close/>
                    </a:path>
                  </a:pathLst>
                </a:custGeom>
                <a:solidFill>
                  <a:srgbClr val="6EB2A5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52673" tIns="378036" rIns="1752674" bIns="3701628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2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" name="任意形状 15">
                  <a:extLst>
                    <a:ext uri="{FF2B5EF4-FFF2-40B4-BE49-F238E27FC236}">
                      <a16:creationId xmlns:a16="http://schemas.microsoft.com/office/drawing/2014/main" id="{C63F1191-E606-F442-A2B9-BFFDDF038EA9}"/>
                    </a:ext>
                  </a:extLst>
                </p:cNvPr>
                <p:cNvSpPr/>
                <p:nvPr/>
              </p:nvSpPr>
              <p:spPr>
                <a:xfrm>
                  <a:off x="4337337" y="2566467"/>
                  <a:ext cx="3545163" cy="3287820"/>
                </a:xfrm>
                <a:custGeom>
                  <a:avLst/>
                  <a:gdLst>
                    <a:gd name="connsiteX0" fmla="*/ 0 w 3545162"/>
                    <a:gd name="connsiteY0" fmla="*/ 1772581 h 3545162"/>
                    <a:gd name="connsiteX1" fmla="*/ 1772581 w 3545162"/>
                    <a:gd name="connsiteY1" fmla="*/ 0 h 3545162"/>
                    <a:gd name="connsiteX2" fmla="*/ 3545162 w 3545162"/>
                    <a:gd name="connsiteY2" fmla="*/ 1772581 h 3545162"/>
                    <a:gd name="connsiteX3" fmla="*/ 1772581 w 3545162"/>
                    <a:gd name="connsiteY3" fmla="*/ 3545162 h 3545162"/>
                    <a:gd name="connsiteX4" fmla="*/ 0 w 3545162"/>
                    <a:gd name="connsiteY4" fmla="*/ 1772581 h 354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5162" h="3545162">
                      <a:moveTo>
                        <a:pt x="0" y="1772581"/>
                      </a:moveTo>
                      <a:cubicBezTo>
                        <a:pt x="0" y="793612"/>
                        <a:pt x="793612" y="0"/>
                        <a:pt x="1772581" y="0"/>
                      </a:cubicBezTo>
                      <a:cubicBezTo>
                        <a:pt x="2751550" y="0"/>
                        <a:pt x="3545162" y="793612"/>
                        <a:pt x="3545162" y="1772581"/>
                      </a:cubicBezTo>
                      <a:cubicBezTo>
                        <a:pt x="3545162" y="2751550"/>
                        <a:pt x="2751550" y="3545162"/>
                        <a:pt x="1772581" y="3545162"/>
                      </a:cubicBezTo>
                      <a:cubicBezTo>
                        <a:pt x="793612" y="3545162"/>
                        <a:pt x="0" y="2751550"/>
                        <a:pt x="0" y="1772581"/>
                      </a:cubicBezTo>
                      <a:close/>
                    </a:path>
                  </a:pathLst>
                </a:custGeom>
                <a:solidFill>
                  <a:srgbClr val="628B8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02416" tIns="362062" rIns="1302416" bIns="2843675" numCol="1" spcCol="1270" anchor="ctr" anchorCtr="0">
                  <a:noAutofit/>
                </a:bodyPr>
                <a:lstStyle/>
                <a:p>
                  <a:pPr algn="ctr" defTabSz="9334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1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" name="任意形状 16">
                  <a:extLst>
                    <a:ext uri="{FF2B5EF4-FFF2-40B4-BE49-F238E27FC236}">
                      <a16:creationId xmlns:a16="http://schemas.microsoft.com/office/drawing/2014/main" id="{FCA81714-A5D6-1847-8EB2-2BF66C377720}"/>
                    </a:ext>
                  </a:extLst>
                </p:cNvPr>
                <p:cNvSpPr/>
                <p:nvPr/>
              </p:nvSpPr>
              <p:spPr>
                <a:xfrm>
                  <a:off x="4972592" y="3635535"/>
                  <a:ext cx="2316334" cy="2218752"/>
                </a:xfrm>
                <a:custGeom>
                  <a:avLst/>
                  <a:gdLst>
                    <a:gd name="connsiteX0" fmla="*/ 0 w 2658871"/>
                    <a:gd name="connsiteY0" fmla="*/ 1329436 h 2658871"/>
                    <a:gd name="connsiteX1" fmla="*/ 1329436 w 2658871"/>
                    <a:gd name="connsiteY1" fmla="*/ 0 h 2658871"/>
                    <a:gd name="connsiteX2" fmla="*/ 2658872 w 2658871"/>
                    <a:gd name="connsiteY2" fmla="*/ 1329436 h 2658871"/>
                    <a:gd name="connsiteX3" fmla="*/ 1329436 w 2658871"/>
                    <a:gd name="connsiteY3" fmla="*/ 2658872 h 2658871"/>
                    <a:gd name="connsiteX4" fmla="*/ 0 w 2658871"/>
                    <a:gd name="connsiteY4" fmla="*/ 1329436 h 2658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8871" h="2658871">
                      <a:moveTo>
                        <a:pt x="0" y="1329436"/>
                      </a:moveTo>
                      <a:cubicBezTo>
                        <a:pt x="0" y="595209"/>
                        <a:pt x="595209" y="0"/>
                        <a:pt x="1329436" y="0"/>
                      </a:cubicBezTo>
                      <a:cubicBezTo>
                        <a:pt x="2063663" y="0"/>
                        <a:pt x="2658872" y="595209"/>
                        <a:pt x="2658872" y="1329436"/>
                      </a:cubicBezTo>
                      <a:cubicBezTo>
                        <a:pt x="2658872" y="2063663"/>
                        <a:pt x="2063663" y="2658872"/>
                        <a:pt x="1329436" y="2658872"/>
                      </a:cubicBezTo>
                      <a:cubicBezTo>
                        <a:pt x="595209" y="2658872"/>
                        <a:pt x="0" y="2063663"/>
                        <a:pt x="0" y="1329436"/>
                      </a:cubicBezTo>
                      <a:close/>
                    </a:path>
                  </a:pathLst>
                </a:custGeom>
                <a:solidFill>
                  <a:srgbClr val="324F20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52159" tIns="341655" rIns="852158" bIns="2003450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593BA1-366B-5844-B3C4-0D10C6CA1D24}"/>
                  </a:ext>
                </a:extLst>
              </p:cNvPr>
              <p:cNvSpPr/>
              <p:nvPr/>
            </p:nvSpPr>
            <p:spPr>
              <a:xfrm>
                <a:off x="164584" y="3176278"/>
                <a:ext cx="2638687" cy="588278"/>
              </a:xfrm>
              <a:prstGeom prst="rect">
                <a:avLst/>
              </a:prstGeom>
              <a:solidFill>
                <a:srgbClr val="6EB2A5"/>
              </a:solidFill>
            </p:spPr>
            <p:txBody>
              <a:bodyPr vert="horz" wrap="square" lIns="108000" tIns="36000" bIns="72000" anchor="ctr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TW" altLang="en-US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兒少保護開案</a:t>
                </a:r>
                <a:r>
                  <a:rPr lang="zh-CN" altLang="en-US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案件</a:t>
                </a:r>
                <a:endParaRPr lang="en-US" altLang="zh-CN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2EC3C17-7D44-1B4B-9906-B9A612E2AD3B}"/>
                  </a:ext>
                </a:extLst>
              </p:cNvPr>
              <p:cNvSpPr/>
              <p:nvPr/>
            </p:nvSpPr>
            <p:spPr>
              <a:xfrm>
                <a:off x="-700303" y="4198755"/>
                <a:ext cx="3545196" cy="588278"/>
              </a:xfrm>
              <a:prstGeom prst="rect">
                <a:avLst/>
              </a:prstGeom>
              <a:solidFill>
                <a:srgbClr val="628B84"/>
              </a:solidFill>
            </p:spPr>
            <p:txBody>
              <a:bodyPr vert="horz" wrap="square" lIns="108000" tIns="36000" bIns="72000" anchor="ctr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TW" altLang="en-US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非共案</a:t>
                </a:r>
                <a:r>
                  <a:rPr lang="zh-CN" altLang="en-US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優先</a:t>
                </a:r>
                <a:r>
                  <a:rPr lang="zh-TW" altLang="en-US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提高服務密度</a:t>
                </a:r>
                <a:endParaRPr lang="en-US" altLang="zh-CN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EF4D6C9-270F-2044-B6A4-1F96A034944F}"/>
                  </a:ext>
                </a:extLst>
              </p:cNvPr>
              <p:cNvSpPr/>
              <p:nvPr/>
            </p:nvSpPr>
            <p:spPr>
              <a:xfrm>
                <a:off x="164584" y="5151456"/>
                <a:ext cx="3001359" cy="588278"/>
              </a:xfrm>
              <a:prstGeom prst="rect">
                <a:avLst/>
              </a:prstGeom>
              <a:solidFill>
                <a:srgbClr val="324F20"/>
              </a:solidFill>
            </p:spPr>
            <p:txBody>
              <a:bodyPr vert="horz" wrap="square" lIns="108000" tIns="36000" bIns="72000" anchor="ctr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TW" altLang="en-US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兒少保護共案特徵</a:t>
                </a:r>
                <a:r>
                  <a:rPr lang="en-US" altLang="zh-TW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endParaRPr lang="en-US" altLang="zh-CN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BBDC65F-2AC9-2B40-BD91-E92B33875A73}"/>
                  </a:ext>
                </a:extLst>
              </p:cNvPr>
              <p:cNvSpPr txBox="1"/>
              <p:nvPr/>
            </p:nvSpPr>
            <p:spPr>
              <a:xfrm>
                <a:off x="4252754" y="4641256"/>
                <a:ext cx="2299677" cy="733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600" b="1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保護司與心口司共同列管案件</a:t>
                </a:r>
                <a:endParaRPr kumimoji="1" lang="en-US" altLang="zh-TW" sz="16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4C1649-7E1C-644C-9A0D-43BCAEA2B6BA}"/>
                </a:ext>
              </a:extLst>
            </p:cNvPr>
            <p:cNvSpPr/>
            <p:nvPr/>
          </p:nvSpPr>
          <p:spPr>
            <a:xfrm>
              <a:off x="7817506" y="6160393"/>
              <a:ext cx="1370114" cy="469153"/>
            </a:xfrm>
            <a:prstGeom prst="rect">
              <a:avLst/>
            </a:prstGeom>
            <a:solidFill>
              <a:schemeClr val="accent4"/>
            </a:solidFill>
          </p:spPr>
          <p:txBody>
            <a:bodyPr vert="horz" wrap="square" lIns="108000" tIns="36000" bIns="7200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兒少保社工</a:t>
              </a:r>
              <a:endParaRPr lang="en-US" altLang="zh-CN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16FECC5-E14C-4548-A599-0A3FCFD53018}"/>
                </a:ext>
              </a:extLst>
            </p:cNvPr>
            <p:cNvSpPr/>
            <p:nvPr/>
          </p:nvSpPr>
          <p:spPr>
            <a:xfrm>
              <a:off x="10126564" y="6160393"/>
              <a:ext cx="1573720" cy="46915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vert="horz" wrap="square" lIns="108000" tIns="36000" bIns="7200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心理衛生社工</a:t>
              </a:r>
              <a:endParaRPr lang="en-US" altLang="zh-CN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2D919EF-2447-F840-997B-FE522026B2D8}"/>
                </a:ext>
              </a:extLst>
            </p:cNvPr>
            <p:cNvSpPr txBox="1"/>
            <p:nvPr/>
          </p:nvSpPr>
          <p:spPr>
            <a:xfrm>
              <a:off x="9348452" y="5899062"/>
              <a:ext cx="712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共案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共訪</a:t>
              </a:r>
            </a:p>
          </p:txBody>
        </p:sp>
        <p:cxnSp>
          <p:nvCxnSpPr>
            <p:cNvPr id="17" name="直線單箭頭接點 8">
              <a:extLst>
                <a:ext uri="{FF2B5EF4-FFF2-40B4-BE49-F238E27FC236}">
                  <a16:creationId xmlns:a16="http://schemas.microsoft.com/office/drawing/2014/main" id="{E1223DC9-BA56-C043-86B6-F4B1A13887DC}"/>
                </a:ext>
              </a:extLst>
            </p:cNvPr>
            <p:cNvCxnSpPr/>
            <p:nvPr/>
          </p:nvCxnSpPr>
          <p:spPr>
            <a:xfrm flipV="1">
              <a:off x="8891972" y="5442702"/>
              <a:ext cx="576064" cy="629101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24">
              <a:extLst>
                <a:ext uri="{FF2B5EF4-FFF2-40B4-BE49-F238E27FC236}">
                  <a16:creationId xmlns:a16="http://schemas.microsoft.com/office/drawing/2014/main" id="{EF94CC26-DF5F-ED4D-B4B4-513045FEBCE8}"/>
                </a:ext>
              </a:extLst>
            </p:cNvPr>
            <p:cNvCxnSpPr/>
            <p:nvPr/>
          </p:nvCxnSpPr>
          <p:spPr>
            <a:xfrm flipH="1" flipV="1">
              <a:off x="9828076" y="5440541"/>
              <a:ext cx="576064" cy="629101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679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40657" y="2786542"/>
            <a:ext cx="5072128" cy="1460905"/>
          </a:xfrm>
        </p:spPr>
        <p:txBody>
          <a:bodyPr anchor="b">
            <a:noAutofit/>
          </a:bodyPr>
          <a:lstStyle/>
          <a:p>
            <a: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  <a:t>Analysis </a:t>
            </a:r>
            <a:b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zh-CN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4787139" y="2714558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967701" y="2779125"/>
            <a:ext cx="0" cy="1152144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150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6547e9b5-b9b7-4ce0-9406-ceef8d257622"/>
</p:tagLst>
</file>

<file path=ppt/theme/theme1.xml><?xml version="1.0" encoding="utf-8"?>
<a:theme xmlns:a="http://schemas.openxmlformats.org/drawingml/2006/main" name="主题5">
  <a:themeElements>
    <a:clrScheme name="自定义 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B9E5"/>
      </a:accent1>
      <a:accent2>
        <a:srgbClr val="146D90"/>
      </a:accent2>
      <a:accent3>
        <a:srgbClr val="0B9981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2517</TotalTime>
  <Words>3145</Words>
  <Application>Microsoft Macintosh PowerPoint</Application>
  <PresentationFormat>寬螢幕</PresentationFormat>
  <Paragraphs>704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68" baseType="lpstr">
      <vt:lpstr>Microsoft JhengHei</vt:lpstr>
      <vt:lpstr>Microsoft JhengHei</vt:lpstr>
      <vt:lpstr>Heiti SC Medium</vt:lpstr>
      <vt:lpstr>Heiti TC Medium</vt:lpstr>
      <vt:lpstr>Kaiti TC</vt:lpstr>
      <vt:lpstr>微软雅黑</vt:lpstr>
      <vt:lpstr>Segoe UI Light</vt:lpstr>
      <vt:lpstr>宋体</vt:lpstr>
      <vt:lpstr>Arial</vt:lpstr>
      <vt:lpstr>Calibri</vt:lpstr>
      <vt:lpstr>Cambria Math</vt:lpstr>
      <vt:lpstr>Helvetica</vt:lpstr>
      <vt:lpstr>Helvetica Neue</vt:lpstr>
      <vt:lpstr>Impact</vt:lpstr>
      <vt:lpstr>Times New Roman</vt:lpstr>
      <vt:lpstr>Wingdings</vt:lpstr>
      <vt:lpstr>主题5</vt:lpstr>
      <vt:lpstr>OfficePLUS</vt:lpstr>
      <vt:lpstr>兒少保護案件之精準派案</vt:lpstr>
      <vt:lpstr>PowerPoint 簡報</vt:lpstr>
      <vt:lpstr>Team Introduction</vt:lpstr>
      <vt:lpstr>PowerPoint 簡報</vt:lpstr>
      <vt:lpstr>Problem  Statement</vt:lpstr>
      <vt:lpstr>PowerPoint 簡報</vt:lpstr>
      <vt:lpstr>PowerPoint 簡報</vt:lpstr>
      <vt:lpstr>PowerPoint 簡報</vt:lpstr>
      <vt:lpstr>Analysis  Methods</vt:lpstr>
      <vt:lpstr>PowerPoint 簡報</vt:lpstr>
      <vt:lpstr>Data Lists</vt:lpstr>
      <vt:lpstr>PowerPoint 簡報</vt:lpstr>
      <vt:lpstr>Findings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Conclusions</vt:lpstr>
      <vt:lpstr>PowerPoint 簡報</vt:lpstr>
      <vt:lpstr>Thanks.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rita 陳</cp:lastModifiedBy>
  <cp:revision>258</cp:revision>
  <cp:lastPrinted>2017-12-11T16:00:00Z</cp:lastPrinted>
  <dcterms:created xsi:type="dcterms:W3CDTF">2017-12-11T16:00:00Z</dcterms:created>
  <dcterms:modified xsi:type="dcterms:W3CDTF">2018-10-28T05:19:53Z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2018-10-23T07:59:52.0635846Z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